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4" r:id="rId2"/>
    <p:sldMasterId id="2147483696" r:id="rId3"/>
  </p:sldMasterIdLst>
  <p:notesMasterIdLst>
    <p:notesMasterId r:id="rId49"/>
  </p:notesMasterIdLst>
  <p:sldIdLst>
    <p:sldId id="356" r:id="rId4"/>
    <p:sldId id="865" r:id="rId5"/>
    <p:sldId id="869" r:id="rId6"/>
    <p:sldId id="527" r:id="rId7"/>
    <p:sldId id="870" r:id="rId8"/>
    <p:sldId id="866" r:id="rId9"/>
    <p:sldId id="474" r:id="rId10"/>
    <p:sldId id="445" r:id="rId11"/>
    <p:sldId id="849" r:id="rId12"/>
    <p:sldId id="862" r:id="rId13"/>
    <p:sldId id="514" r:id="rId14"/>
    <p:sldId id="864" r:id="rId15"/>
    <p:sldId id="517" r:id="rId16"/>
    <p:sldId id="861" r:id="rId17"/>
    <p:sldId id="456" r:id="rId18"/>
    <p:sldId id="457" r:id="rId19"/>
    <p:sldId id="496" r:id="rId20"/>
    <p:sldId id="495" r:id="rId21"/>
    <p:sldId id="859" r:id="rId22"/>
    <p:sldId id="438" r:id="rId23"/>
    <p:sldId id="843" r:id="rId24"/>
    <p:sldId id="469" r:id="rId25"/>
    <p:sldId id="504" r:id="rId26"/>
    <p:sldId id="483" r:id="rId27"/>
    <p:sldId id="503" r:id="rId28"/>
    <p:sldId id="413" r:id="rId29"/>
    <p:sldId id="525" r:id="rId30"/>
    <p:sldId id="526" r:id="rId31"/>
    <p:sldId id="475" r:id="rId32"/>
    <p:sldId id="863" r:id="rId33"/>
    <p:sldId id="507" r:id="rId34"/>
    <p:sldId id="522" r:id="rId35"/>
    <p:sldId id="416" r:id="rId36"/>
    <p:sldId id="484" r:id="rId37"/>
    <p:sldId id="528" r:id="rId38"/>
    <p:sldId id="487" r:id="rId39"/>
    <p:sldId id="452" r:id="rId40"/>
    <p:sldId id="472" r:id="rId41"/>
    <p:sldId id="485" r:id="rId42"/>
    <p:sldId id="486" r:id="rId43"/>
    <p:sldId id="867" r:id="rId44"/>
    <p:sldId id="868" r:id="rId45"/>
    <p:sldId id="462" r:id="rId46"/>
    <p:sldId id="369" r:id="rId47"/>
    <p:sldId id="51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07"/>
    <p:restoredTop sz="86409"/>
  </p:normalViewPr>
  <p:slideViewPr>
    <p:cSldViewPr snapToGrid="0" snapToObjects="1">
      <p:cViewPr varScale="1">
        <p:scale>
          <a:sx n="82" d="100"/>
          <a:sy n="82" d="100"/>
        </p:scale>
        <p:origin x="184" y="102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4DE046-B56B-6F40-8FB6-A8C2808DB20E}" type="datetimeFigureOut">
              <a:rPr lang="en-US" smtClean="0"/>
              <a:t>5/19/18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F40F5-2232-A14B-B350-989E8EB0D426}" type="slidenum">
              <a:rPr lang="en-US" smtClean="0"/>
              <a:t>‹#›</a:t>
            </a:fld>
            <a:endParaRPr lang="en-US"/>
          </a:p>
        </p:txBody>
      </p:sp>
    </p:spTree>
    <p:extLst>
      <p:ext uri="{BB962C8B-B14F-4D97-AF65-F5344CB8AC3E}">
        <p14:creationId xmlns:p14="http://schemas.microsoft.com/office/powerpoint/2010/main" val="26391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wei" panose="02010800040101010101" pitchFamily="2" charset="-122"/>
                <a:ea typeface="STXinwe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wei" panose="02010800040101010101" pitchFamily="2" charset="-122"/>
                <a:ea typeface="STXinwei" panose="02010800040101010101" pitchFamily="2" charset="-122"/>
              </a:defRPr>
            </a:lvl1pPr>
            <a:lvl2pPr>
              <a:defRPr>
                <a:latin typeface="STXinwei" panose="02010800040101010101" pitchFamily="2" charset="-122"/>
                <a:ea typeface="STXinwei" panose="02010800040101010101" pitchFamily="2" charset="-122"/>
              </a:defRPr>
            </a:lvl2pPr>
            <a:lvl3pPr>
              <a:defRPr>
                <a:latin typeface="STXinwei" panose="02010800040101010101" pitchFamily="2" charset="-122"/>
                <a:ea typeface="STXinwei" panose="02010800040101010101" pitchFamily="2" charset="-122"/>
              </a:defRPr>
            </a:lvl3pPr>
            <a:lvl4pPr>
              <a:defRPr>
                <a:latin typeface="STXinwei" panose="02010800040101010101" pitchFamily="2" charset="-122"/>
                <a:ea typeface="STXinwei" panose="02010800040101010101" pitchFamily="2" charset="-122"/>
              </a:defRPr>
            </a:lvl4pPr>
            <a:lvl5pPr>
              <a:defRPr>
                <a:latin typeface="STXinwei" panose="02010800040101010101" pitchFamily="2" charset="-122"/>
                <a:ea typeface="STXinwe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986712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5038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19454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176084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efault - Título y objetos">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39606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1.jp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3.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5/19/18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7468164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5/19/18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201150140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5/19/18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62945428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xStyles>
    <p:title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 Id="rId5" Type="http://schemas.openxmlformats.org/officeDocument/2006/relationships/image" Target="../media/image15.png"/><Relationship Id="rId4" Type="http://schemas.openxmlformats.org/officeDocument/2006/relationships/hyperlink" Target="https://www.google.nl/url?sa=i&amp;rct=j&amp;q=&amp;esrc=s&amp;source=images&amp;cd=&amp;ved=2ahUKEwjt7f311aTaAhUIDewKHciaCq0QjRx6BAgAEAU&amp;url=http://professional-guru.com/courses/blockchaincourse/&amp;psig=AOvVaw1fDdbytLI0us7qGAUvFZvD&amp;ust=152307048816368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4.xml"/><Relationship Id="rId5" Type="http://schemas.openxmlformats.org/officeDocument/2006/relationships/image" Target="../media/image19.tiff"/><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jpeg"/><Relationship Id="rId12" Type="http://schemas.openxmlformats.org/officeDocument/2006/relationships/image" Target="../media/image31.png"/><Relationship Id="rId2" Type="http://schemas.openxmlformats.org/officeDocument/2006/relationships/image" Target="../media/image24.jpeg"/><Relationship Id="rId1" Type="http://schemas.openxmlformats.org/officeDocument/2006/relationships/slideLayout" Target="../slideLayouts/slideLayout27.xml"/><Relationship Id="rId6" Type="http://schemas.openxmlformats.org/officeDocument/2006/relationships/hyperlink" Target="https://www.google.com/url?sa=i&amp;rct=j&amp;q=&amp;esrc=s&amp;source=images&amp;cd=&amp;ved=2ahUKEwiF6YXRlrDaAhUxU98KHa02AoYQjRx6BAgAEAU&amp;url=https://www.waterstechnology.com/sell-side-technology/news/2294095/markitserv-connects-to-nasdaq-for-fx-clearing&amp;psig=AOvVaw0_PojKj21M2L3Gih2kqry9&amp;ust=1523465588086502" TargetMode="External"/><Relationship Id="rId11" Type="http://schemas.openxmlformats.org/officeDocument/2006/relationships/hyperlink" Target="https://www.google.nl/url?sa=i&amp;rct=j&amp;q=&amp;esrc=s&amp;source=images&amp;cd=&amp;ved=2ahUKEwjt7f311aTaAhUIDewKHciaCq0QjRx6BAgAEAU&amp;url=http://professional-guru.com/courses/blockchaincourse/&amp;psig=AOvVaw1fDdbytLI0us7qGAUvFZvD&amp;ust=1523070488163684" TargetMode="External"/><Relationship Id="rId5" Type="http://schemas.openxmlformats.org/officeDocument/2006/relationships/image" Target="../media/image26.jpeg"/><Relationship Id="rId10" Type="http://schemas.openxmlformats.org/officeDocument/2006/relationships/image" Target="../media/image30.png"/><Relationship Id="rId4" Type="http://schemas.openxmlformats.org/officeDocument/2006/relationships/hyperlink" Target="https://www.google.com/url?sa=i&amp;rct=j&amp;q=&amp;esrc=s&amp;source=images&amp;cd=&amp;ved=2ahUKEwi2w5fxlbDaAhXiYt8KHZw3C9gQjRx6BAgAEAU&amp;url=https://www.investor.bg/novini/130/a/schroders-s-pozitivna-ocenka-za-amerikanskite-korporativni-obligacii-215035/&amp;psig=AOvVaw0_PojKj21M2L3Gih2kqry9&amp;ust=1523465588086502" TargetMode="External"/><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4.xml"/><Relationship Id="rId4" Type="http://schemas.openxmlformats.org/officeDocument/2006/relationships/image" Target="../media/image3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8.tiff"/><Relationship Id="rId7" Type="http://schemas.openxmlformats.org/officeDocument/2006/relationships/image" Target="../media/image41.tiff"/><Relationship Id="rId12" Type="http://schemas.openxmlformats.org/officeDocument/2006/relationships/image" Target="../media/image43.png"/><Relationship Id="rId2" Type="http://schemas.openxmlformats.org/officeDocument/2006/relationships/image" Target="../media/image37.tiff"/><Relationship Id="rId1" Type="http://schemas.openxmlformats.org/officeDocument/2006/relationships/slideLayout" Target="../slideLayouts/slideLayout24.xml"/><Relationship Id="rId6" Type="http://schemas.openxmlformats.org/officeDocument/2006/relationships/image" Target="../media/image40.tiff"/><Relationship Id="rId11"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 Id="rId5" Type="http://schemas.openxmlformats.org/officeDocument/2006/relationships/image" Target="../media/image36.tiff"/><Relationship Id="rId10" Type="http://schemas.openxmlformats.org/officeDocument/2006/relationships/image" Target="../media/image42.png"/><Relationship Id="rId4" Type="http://schemas.openxmlformats.org/officeDocument/2006/relationships/image" Target="../media/image39.jpeg"/><Relationship Id="rId9" Type="http://schemas.openxmlformats.org/officeDocument/2006/relationships/hyperlink" Target="https://www.google.com/url?sa=i&amp;rct=j&amp;q=&amp;esrc=s&amp;source=images&amp;cd=&amp;ved=2ahUKEwjOh9feqpraAhUPG3wKHVyoDR0QjRx6BAgAEAU&amp;url=http://openid.net/certification/faq/&amp;psig=AOvVaw3jEcumwMjnLdF4_2fy6_NV&amp;ust=1522715312388328"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3.tiff"/><Relationship Id="rId18" Type="http://schemas.openxmlformats.org/officeDocument/2006/relationships/image" Target="../media/image56.tiff"/><Relationship Id="rId26" Type="http://schemas.openxmlformats.org/officeDocument/2006/relationships/image" Target="../media/image60.jpeg"/><Relationship Id="rId3" Type="http://schemas.openxmlformats.org/officeDocument/2006/relationships/image" Target="../media/image45.png"/><Relationship Id="rId21" Type="http://schemas.openxmlformats.org/officeDocument/2006/relationships/image" Target="../media/image38.tiff"/><Relationship Id="rId7" Type="http://schemas.openxmlformats.org/officeDocument/2006/relationships/hyperlink" Target="https://en.wikipedia.org/wiki/File:Modelica.png" TargetMode="External"/><Relationship Id="rId12" Type="http://schemas.openxmlformats.org/officeDocument/2006/relationships/image" Target="../media/image52.jpeg"/><Relationship Id="rId17" Type="http://schemas.openxmlformats.org/officeDocument/2006/relationships/image" Target="../media/image55.tiff"/><Relationship Id="rId25"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 Id="rId2" Type="http://schemas.openxmlformats.org/officeDocument/2006/relationships/image" Target="../media/image44.jpeg"/><Relationship Id="rId16" Type="http://schemas.openxmlformats.org/officeDocument/2006/relationships/image" Target="../media/image54.jpeg"/><Relationship Id="rId20" Type="http://schemas.openxmlformats.org/officeDocument/2006/relationships/image" Target="../media/image41.tiff"/><Relationship Id="rId1" Type="http://schemas.openxmlformats.org/officeDocument/2006/relationships/slideLayout" Target="../slideLayouts/slideLayout24.xml"/><Relationship Id="rId6" Type="http://schemas.openxmlformats.org/officeDocument/2006/relationships/image" Target="../media/image48.png"/><Relationship Id="rId11" Type="http://schemas.openxmlformats.org/officeDocument/2006/relationships/image" Target="../media/image51.png"/><Relationship Id="rId24" Type="http://schemas.openxmlformats.org/officeDocument/2006/relationships/image" Target="../media/image5.png"/><Relationship Id="rId5" Type="http://schemas.openxmlformats.org/officeDocument/2006/relationships/image" Target="../media/image47.png"/><Relationship Id="rId15" Type="http://schemas.openxmlformats.org/officeDocument/2006/relationships/image" Target="../media/image2.tiff"/><Relationship Id="rId23" Type="http://schemas.openxmlformats.org/officeDocument/2006/relationships/image" Target="../media/image59.tiff"/><Relationship Id="rId10" Type="http://schemas.openxmlformats.org/officeDocument/2006/relationships/image" Target="../media/image50.png"/><Relationship Id="rId19" Type="http://schemas.openxmlformats.org/officeDocument/2006/relationships/image" Target="../media/image57.tiff"/><Relationship Id="rId4" Type="http://schemas.openxmlformats.org/officeDocument/2006/relationships/image" Target="../media/image46.tiff"/><Relationship Id="rId9"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 Id="rId14" Type="http://schemas.openxmlformats.org/officeDocument/2006/relationships/image" Target="../media/image53.png"/><Relationship Id="rId22" Type="http://schemas.openxmlformats.org/officeDocument/2006/relationships/image" Target="../media/image58.png"/></Relationships>
</file>

<file path=ppt/slides/_rels/slide28.xml.rels><?xml version="1.0" encoding="UTF-8" standalone="yes"?>
<Relationships xmlns="http://schemas.openxmlformats.org/package/2006/relationships"><Relationship Id="rId8" Type="http://schemas.openxmlformats.org/officeDocument/2006/relationships/image" Target="../media/image56.tiff"/><Relationship Id="rId13" Type="http://schemas.openxmlformats.org/officeDocument/2006/relationships/image" Target="../media/image57.tiff"/><Relationship Id="rId3" Type="http://schemas.openxmlformats.org/officeDocument/2006/relationships/image" Target="../media/image45.png"/><Relationship Id="rId7" Type="http://schemas.openxmlformats.org/officeDocument/2006/relationships/image" Target="../media/image38.tiff"/><Relationship Id="rId12" Type="http://schemas.openxmlformats.org/officeDocument/2006/relationships/image" Target="../media/image61.png"/><Relationship Id="rId2" Type="http://schemas.openxmlformats.org/officeDocument/2006/relationships/image" Target="../media/image44.jpeg"/><Relationship Id="rId1" Type="http://schemas.openxmlformats.org/officeDocument/2006/relationships/slideLayout" Target="../slideLayouts/slideLayout24.xml"/><Relationship Id="rId6" Type="http://schemas.openxmlformats.org/officeDocument/2006/relationships/image" Target="../media/image2.tiff"/><Relationship Id="rId11" Type="http://schemas.openxmlformats.org/officeDocument/2006/relationships/image" Target="../media/image41.tiff"/><Relationship Id="rId5" Type="http://schemas.openxmlformats.org/officeDocument/2006/relationships/image" Target="../media/image3.tiff"/><Relationship Id="rId15" Type="http://schemas.openxmlformats.org/officeDocument/2006/relationships/image" Target="../media/image4.jpeg"/><Relationship Id="rId10" Type="http://schemas.openxmlformats.org/officeDocument/2006/relationships/image" Target="../media/image5.png"/><Relationship Id="rId4" Type="http://schemas.openxmlformats.org/officeDocument/2006/relationships/image" Target="../media/image35.png"/><Relationship Id="rId9" Type="http://schemas.openxmlformats.org/officeDocument/2006/relationships/image" Target="../media/image59.tiff"/><Relationship Id="rId14"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2.tiff"/><Relationship Id="rId1" Type="http://schemas.openxmlformats.org/officeDocument/2006/relationships/slideLayout" Target="../slideLayouts/slideLayout24.xml"/><Relationship Id="rId6" Type="http://schemas.openxmlformats.org/officeDocument/2006/relationships/image" Target="../media/image65.tiff"/><Relationship Id="rId5" Type="http://schemas.openxmlformats.org/officeDocument/2006/relationships/image" Target="../media/image64.tiff"/><Relationship Id="rId4" Type="http://schemas.openxmlformats.org/officeDocument/2006/relationships/image" Target="../media/image6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tiff"/><Relationship Id="rId1" Type="http://schemas.openxmlformats.org/officeDocument/2006/relationships/slideLayout" Target="../slideLayouts/slideLayout24.xml"/><Relationship Id="rId4" Type="http://schemas.openxmlformats.org/officeDocument/2006/relationships/image" Target="../media/image67.tiff"/></Relationships>
</file>

<file path=ppt/slides/_rels/slide33.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8" Type="http://schemas.openxmlformats.org/officeDocument/2006/relationships/image" Target="../media/image3.tiff"/><Relationship Id="rId3" Type="http://schemas.openxmlformats.org/officeDocument/2006/relationships/image" Target="../media/image5.png"/><Relationship Id="rId7" Type="http://schemas.openxmlformats.org/officeDocument/2006/relationships/image" Target="../media/image57.tiff"/><Relationship Id="rId12" Type="http://schemas.openxmlformats.org/officeDocument/2006/relationships/image" Target="../media/image56.tiff"/><Relationship Id="rId2" Type="http://schemas.openxmlformats.org/officeDocument/2006/relationships/image" Target="../media/image59.tiff"/><Relationship Id="rId1" Type="http://schemas.openxmlformats.org/officeDocument/2006/relationships/slideLayout" Target="../slideLayouts/slideLayout24.xml"/><Relationship Id="rId6" Type="http://schemas.openxmlformats.org/officeDocument/2006/relationships/image" Target="../media/image61.png"/><Relationship Id="rId11" Type="http://schemas.openxmlformats.org/officeDocument/2006/relationships/image" Target="../media/image72.tiff"/><Relationship Id="rId5" Type="http://schemas.openxmlformats.org/officeDocument/2006/relationships/image" Target="../media/image38.tiff"/><Relationship Id="rId10" Type="http://schemas.openxmlformats.org/officeDocument/2006/relationships/image" Target="../media/image71.png"/><Relationship Id="rId4" Type="http://schemas.openxmlformats.org/officeDocument/2006/relationships/image" Target="../media/image41.tiff"/><Relationship Id="rId9" Type="http://schemas.openxmlformats.org/officeDocument/2006/relationships/image" Target="../media/image70.tiff"/></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35.png"/><Relationship Id="rId1" Type="http://schemas.openxmlformats.org/officeDocument/2006/relationships/slideLayout" Target="../slideLayouts/slideLayout24.xml"/><Relationship Id="rId5" Type="http://schemas.openxmlformats.org/officeDocument/2006/relationships/image" Target="../media/image43.png"/><Relationship Id="rId4"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hub.docker.com/r/wernight/duplicity/" TargetMode="Externa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3.tiff"/><Relationship Id="rId7" Type="http://schemas.openxmlformats.org/officeDocument/2006/relationships/image" Target="../media/image6.tiff"/><Relationship Id="rId2" Type="http://schemas.openxmlformats.org/officeDocument/2006/relationships/image" Target="../media/image2.tiff"/><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4.xml"/><Relationship Id="rId5" Type="http://schemas.openxmlformats.org/officeDocument/2006/relationships/image" Target="../media/image11.tiff"/><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30118" y="1757437"/>
            <a:ext cx="7772400" cy="1470025"/>
          </a:xfrm>
        </p:spPr>
        <p:txBody>
          <a:bodyPr>
            <a:normAutofit/>
          </a:bodyPr>
          <a:lstStyle/>
          <a:p>
            <a:r>
              <a:rPr lang="zh-TW" altLang="en-US" dirty="0">
                <a:solidFill>
                  <a:schemeClr val="bg1"/>
                </a:solidFill>
                <a:latin typeface="STXinwei" panose="02010800040101010101" pitchFamily="2" charset="-122"/>
                <a:ea typeface="STXinwei" panose="02010800040101010101" pitchFamily="2" charset="-122"/>
                <a:cs typeface="Adobe 繁黑體 Std B"/>
              </a:rPr>
              <a:t>通证经济时代的数字资产管理</a:t>
            </a:r>
            <a:br>
              <a:rPr lang="en-US" altLang="zh-TW" dirty="0">
                <a:solidFill>
                  <a:schemeClr val="bg1"/>
                </a:solidFill>
                <a:latin typeface="STXinwei" panose="02010800040101010101" pitchFamily="2" charset="-122"/>
                <a:ea typeface="STXinwei" panose="02010800040101010101" pitchFamily="2" charset="-122"/>
                <a:cs typeface="Adobe 繁黑體 Std B"/>
              </a:rPr>
            </a:br>
            <a:r>
              <a:rPr lang="zh-TW" altLang="en-US" sz="3200" dirty="0">
                <a:solidFill>
                  <a:schemeClr val="bg1"/>
                </a:solidFill>
                <a:latin typeface="STXinwei" panose="02010800040101010101" pitchFamily="2" charset="-122"/>
                <a:ea typeface="STXinwei" panose="02010800040101010101" pitchFamily="2" charset="-122"/>
                <a:cs typeface="Adobe 繁黑體 Std B"/>
              </a:rPr>
              <a:t>产品设计与进度</a:t>
            </a:r>
            <a:endParaRPr lang="en-US" sz="2700" dirty="0">
              <a:solidFill>
                <a:schemeClr val="bg1"/>
              </a:solidFill>
              <a:latin typeface="STXinwei" panose="02010800040101010101" pitchFamily="2" charset="-122"/>
              <a:ea typeface="STXinwei" panose="02010800040101010101" pitchFamily="2" charset="-122"/>
              <a:cs typeface="Adobe 繁黑體 Std B"/>
            </a:endParaRPr>
          </a:p>
        </p:txBody>
      </p:sp>
      <p:sp>
        <p:nvSpPr>
          <p:cNvPr id="3" name="Subtitle 2"/>
          <p:cNvSpPr>
            <a:spLocks noGrp="1"/>
          </p:cNvSpPr>
          <p:nvPr>
            <p:ph type="subTitle" idx="1"/>
          </p:nvPr>
        </p:nvSpPr>
        <p:spPr>
          <a:xfrm>
            <a:off x="2915918" y="5071036"/>
            <a:ext cx="6400800" cy="1530205"/>
          </a:xfrm>
        </p:spPr>
        <p:txBody>
          <a:bodyPr>
            <a:normAutofit fontScale="92500" lnSpcReduction="10000"/>
          </a:bodyPr>
          <a:lstStyle/>
          <a:p>
            <a:r>
              <a:rPr lang="zh-TW" altLang="en-US" sz="3800" dirty="0">
                <a:solidFill>
                  <a:schemeClr val="bg1">
                    <a:lumMod val="85000"/>
                  </a:schemeClr>
                </a:solidFill>
                <a:latin typeface="Adobe 繁黑體 Std B"/>
                <a:ea typeface="Adobe 繁黑體 Std B"/>
                <a:cs typeface="Adobe 繁黑體 Std B"/>
              </a:rPr>
              <a:t>顧學雍</a:t>
            </a:r>
            <a:endParaRPr lang="en-US" altLang="zh-CN" sz="3800" dirty="0">
              <a:solidFill>
                <a:schemeClr val="bg1">
                  <a:lumMod val="85000"/>
                </a:schemeClr>
              </a:solidFill>
              <a:latin typeface="Adobe 繁黑體 Std B"/>
              <a:ea typeface="Adobe 繁黑體 Std B"/>
              <a:cs typeface="Adobe 繁黑體 Std B"/>
            </a:endParaRPr>
          </a:p>
          <a:p>
            <a:endParaRPr lang="en-US" sz="2800" dirty="0">
              <a:solidFill>
                <a:schemeClr val="bg1">
                  <a:lumMod val="85000"/>
                </a:schemeClr>
              </a:solidFill>
              <a:latin typeface="Adobe 繁黑體 Std B"/>
              <a:ea typeface="Adobe 繁黑體 Std B"/>
              <a:cs typeface="Adobe 繁黑體 Std B"/>
            </a:endParaRPr>
          </a:p>
          <a:p>
            <a:r>
              <a:rPr lang="en-US" sz="2800" dirty="0">
                <a:solidFill>
                  <a:schemeClr val="bg1">
                    <a:lumMod val="85000"/>
                  </a:schemeClr>
                </a:solidFill>
                <a:latin typeface="Adobe 繁黑體 Std B"/>
                <a:ea typeface="Adobe 繁黑體 Std B"/>
                <a:cs typeface="Adobe 繁黑體 Std B"/>
              </a:rPr>
              <a:t>May 1</a:t>
            </a:r>
            <a:r>
              <a:rPr lang="en-US" altLang="zh-Hans" sz="2800" dirty="0">
                <a:solidFill>
                  <a:schemeClr val="bg1">
                    <a:lumMod val="85000"/>
                  </a:schemeClr>
                </a:solidFill>
                <a:latin typeface="Adobe 繁黑體 Std B"/>
                <a:ea typeface="Adobe 繁黑體 Std B"/>
                <a:cs typeface="Adobe 繁黑體 Std B"/>
              </a:rPr>
              <a:t>6</a:t>
            </a:r>
            <a:r>
              <a:rPr lang="en-US" sz="2800" dirty="0">
                <a:solidFill>
                  <a:schemeClr val="bg1">
                    <a:lumMod val="85000"/>
                  </a:schemeClr>
                </a:solidFill>
                <a:latin typeface="Adobe 繁黑體 Std B"/>
                <a:ea typeface="Adobe 繁黑體 Std B"/>
                <a:cs typeface="Adobe 繁黑體 Std B"/>
              </a:rPr>
              <a:t>, 2018</a:t>
            </a:r>
          </a:p>
        </p:txBody>
      </p:sp>
    </p:spTree>
    <p:extLst>
      <p:ext uri="{BB962C8B-B14F-4D97-AF65-F5344CB8AC3E}">
        <p14:creationId xmlns:p14="http://schemas.microsoft.com/office/powerpoint/2010/main" val="161645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4" y="649112"/>
            <a:ext cx="9866536" cy="1202267"/>
          </a:xfrm>
        </p:spPr>
        <p:txBody>
          <a:bodyPr>
            <a:noAutofit/>
          </a:bodyPr>
          <a:lstStyle/>
          <a:p>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在区块链风行之前</a:t>
            </a:r>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通证</a:t>
            </a:r>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数字资产的标签</a:t>
            </a:r>
            <a:endParaRPr lang="en-US" sz="3600" dirty="0">
              <a:solidFill>
                <a:srgbClr val="FFFFFF"/>
              </a:solidFill>
              <a:latin typeface="STXinwei" panose="02010800040101010101" pitchFamily="2" charset="-122"/>
              <a:ea typeface="STXinwei" panose="02010800040101010101" pitchFamily="2" charset="-122"/>
              <a:cs typeface="Adobe 繁黑體 Std B"/>
            </a:endParaRPr>
          </a:p>
        </p:txBody>
      </p:sp>
      <p:sp>
        <p:nvSpPr>
          <p:cNvPr id="18" name="Content Placeholder 3"/>
          <p:cNvSpPr txBox="1">
            <a:spLocks/>
          </p:cNvSpPr>
          <p:nvPr/>
        </p:nvSpPr>
        <p:spPr>
          <a:xfrm>
            <a:off x="887549" y="2030654"/>
            <a:ext cx="10796451" cy="40417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TW" altLang="en-US" dirty="0">
                <a:solidFill>
                  <a:srgbClr val="FFFFFF"/>
                </a:solidFill>
                <a:latin typeface="STXinwei" panose="02010800040101010101" pitchFamily="2" charset="-122"/>
                <a:ea typeface="STXinwei" panose="02010800040101010101" pitchFamily="2" charset="-122"/>
                <a:cs typeface="Adobe 繁黑體 Std B"/>
              </a:rPr>
              <a:t>数字货币</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中心化</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数字账本为见证资产数量的技术</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altLang="zh-CN"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数字身份</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en-US" altLang="zh-TW" dirty="0">
                <a:solidFill>
                  <a:srgbClr val="FFFFFF"/>
                </a:solidFill>
                <a:latin typeface="STXinwei" panose="02010800040101010101" pitchFamily="2" charset="-122"/>
                <a:ea typeface="STXinwei" panose="02010800040101010101" pitchFamily="2" charset="-122"/>
                <a:cs typeface="Adobe 繁黑體 Std B"/>
              </a:rPr>
              <a:t>Open ID </a:t>
            </a:r>
            <a:r>
              <a:rPr lang="zh-TW" altLang="en-US" dirty="0">
                <a:solidFill>
                  <a:srgbClr val="FFFFFF"/>
                </a:solidFill>
                <a:latin typeface="STXinwei" panose="02010800040101010101" pitchFamily="2" charset="-122"/>
                <a:ea typeface="STXinwei" panose="02010800040101010101" pitchFamily="2" charset="-122"/>
                <a:cs typeface="Adobe 繁黑體 Std B"/>
              </a:rPr>
              <a:t>为代表的身份编码</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微软等牵头</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altLang="zh-Han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通证授权系统</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en-US" altLang="zh-TW" dirty="0">
                <a:solidFill>
                  <a:srgbClr val="FFFFFF"/>
                </a:solidFill>
                <a:latin typeface="STXinwei" panose="02010800040101010101" pitchFamily="2" charset="-122"/>
                <a:ea typeface="STXinwei" panose="02010800040101010101" pitchFamily="2" charset="-122"/>
                <a:cs typeface="Adobe 繁黑體 Std B"/>
              </a:rPr>
              <a:t>OAuth</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为代表的确权与授权机制</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可信计算平台</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结合可信设备与通证技术的操作系统</a:t>
            </a:r>
            <a:endParaRPr lang="en-US" dirty="0">
              <a:solidFill>
                <a:srgbClr val="FFFFFF"/>
              </a:solidFill>
              <a:latin typeface="STXinwei" panose="02010800040101010101" pitchFamily="2" charset="-122"/>
              <a:ea typeface="STXinwei" panose="02010800040101010101" pitchFamily="2" charset="-122"/>
              <a:cs typeface="Adobe 繁黑體 Std B"/>
            </a:endParaRPr>
          </a:p>
        </p:txBody>
      </p:sp>
    </p:spTree>
    <p:extLst>
      <p:ext uri="{BB962C8B-B14F-4D97-AF65-F5344CB8AC3E}">
        <p14:creationId xmlns:p14="http://schemas.microsoft.com/office/powerpoint/2010/main" val="147599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区块链</a:t>
            </a:r>
            <a:r>
              <a:rPr lang="zh-Hans" altLang="en-US" dirty="0"/>
              <a:t>：</a:t>
            </a:r>
            <a:r>
              <a:rPr lang="zh-TW" altLang="en-US" dirty="0"/>
              <a:t>能评估</a:t>
            </a:r>
            <a:r>
              <a:rPr lang="zh-Hans" altLang="en-US" dirty="0"/>
              <a:t>可信度的</a:t>
            </a:r>
            <a:r>
              <a:rPr lang="zh-TW" altLang="en-US" dirty="0"/>
              <a:t>数据库</a:t>
            </a:r>
            <a:endParaRPr lang="en-US" altLang="zh-CN" dirty="0"/>
          </a:p>
        </p:txBody>
      </p:sp>
      <p:sp>
        <p:nvSpPr>
          <p:cNvPr id="3" name="TextBox 2">
            <a:extLst>
              <a:ext uri="{FF2B5EF4-FFF2-40B4-BE49-F238E27FC236}">
                <a16:creationId xmlns:a16="http://schemas.microsoft.com/office/drawing/2014/main" id="{2A14289D-404A-A342-A314-10FAD34E15E6}"/>
              </a:ext>
            </a:extLst>
          </p:cNvPr>
          <p:cNvSpPr txBox="1"/>
          <p:nvPr/>
        </p:nvSpPr>
        <p:spPr>
          <a:xfrm>
            <a:off x="3090258" y="5697788"/>
            <a:ext cx="7378943" cy="646331"/>
          </a:xfrm>
          <a:prstGeom prst="rect">
            <a:avLst/>
          </a:prstGeom>
          <a:noFill/>
        </p:spPr>
        <p:txBody>
          <a:bodyPr wrap="none" rtlCol="0">
            <a:spAutoFit/>
          </a:bodyPr>
          <a:lstStyle/>
          <a:p>
            <a:pPr lvl="0" defTabSz="457200">
              <a:defRPr/>
            </a:pPr>
            <a:r>
              <a:rPr kumimoji="0" lang="zh-Hans"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实现低成本的</a:t>
            </a:r>
            <a:r>
              <a:rPr kumimoji="0" lang="zh-TW"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可信日志</a:t>
            </a:r>
            <a:r>
              <a:rPr kumimoji="0" lang="en-US" altLang="zh-TW"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a:t>
            </a:r>
            <a:r>
              <a:rPr kumimoji="0" lang="zh-TW"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账本</a:t>
            </a:r>
            <a:r>
              <a:rPr kumimoji="0" lang="en-US" altLang="zh-TW"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a:t>
            </a:r>
            <a:r>
              <a:rPr kumimoji="0" lang="zh-TW"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数据库</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4" name="Rectangle 3">
            <a:extLst>
              <a:ext uri="{FF2B5EF4-FFF2-40B4-BE49-F238E27FC236}">
                <a16:creationId xmlns:a16="http://schemas.microsoft.com/office/drawing/2014/main" id="{FE643F78-A1EA-3D4D-9D64-4E9EE447F9D3}"/>
              </a:ext>
            </a:extLst>
          </p:cNvPr>
          <p:cNvSpPr/>
          <p:nvPr/>
        </p:nvSpPr>
        <p:spPr>
          <a:xfrm>
            <a:off x="1211763" y="1773043"/>
            <a:ext cx="3211552" cy="345687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13752916-6103-B246-9212-0A8310427C41}"/>
              </a:ext>
            </a:extLst>
          </p:cNvPr>
          <p:cNvSpPr/>
          <p:nvPr/>
        </p:nvSpPr>
        <p:spPr>
          <a:xfrm>
            <a:off x="7779841" y="1812190"/>
            <a:ext cx="3211552" cy="3456878"/>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l 16">
            <a:extLst>
              <a:ext uri="{FF2B5EF4-FFF2-40B4-BE49-F238E27FC236}">
                <a16:creationId xmlns:a16="http://schemas.microsoft.com/office/drawing/2014/main" id="{1EFF0C82-8C1B-9B4C-90BD-CA72FCF7D68B}"/>
              </a:ext>
            </a:extLst>
          </p:cNvPr>
          <p:cNvSpPr/>
          <p:nvPr/>
        </p:nvSpPr>
        <p:spPr>
          <a:xfrm>
            <a:off x="9632758" y="3008118"/>
            <a:ext cx="914400" cy="9144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20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通证</a:t>
            </a:r>
            <a:endParaRPr kumimoji="0" lang="en-US" sz="20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sp>
        <p:nvSpPr>
          <p:cNvPr id="18" name="Oval 17">
            <a:extLst>
              <a:ext uri="{FF2B5EF4-FFF2-40B4-BE49-F238E27FC236}">
                <a16:creationId xmlns:a16="http://schemas.microsoft.com/office/drawing/2014/main" id="{D2460279-30AA-CB45-A806-26354AB8D8E6}"/>
              </a:ext>
            </a:extLst>
          </p:cNvPr>
          <p:cNvSpPr/>
          <p:nvPr/>
        </p:nvSpPr>
        <p:spPr>
          <a:xfrm>
            <a:off x="1710736" y="3488248"/>
            <a:ext cx="914400" cy="914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2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通证</a:t>
            </a:r>
            <a:endParaRPr kumimoji="0" lang="en-US" sz="2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9" name="Oval 18">
            <a:extLst>
              <a:ext uri="{FF2B5EF4-FFF2-40B4-BE49-F238E27FC236}">
                <a16:creationId xmlns:a16="http://schemas.microsoft.com/office/drawing/2014/main" id="{54C9DCDF-DBB3-E24F-AAE1-DAEC20CF561D}"/>
              </a:ext>
            </a:extLst>
          </p:cNvPr>
          <p:cNvSpPr/>
          <p:nvPr/>
        </p:nvSpPr>
        <p:spPr>
          <a:xfrm>
            <a:off x="2630712" y="2426135"/>
            <a:ext cx="914400" cy="91440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2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通证</a:t>
            </a:r>
            <a:endParaRPr kumimoji="0" lang="en-US" sz="2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20" name="Oval 19">
            <a:extLst>
              <a:ext uri="{FF2B5EF4-FFF2-40B4-BE49-F238E27FC236}">
                <a16:creationId xmlns:a16="http://schemas.microsoft.com/office/drawing/2014/main" id="{2BDAE441-51F6-A84D-90B7-7C43DD7BFFAD}"/>
              </a:ext>
            </a:extLst>
          </p:cNvPr>
          <p:cNvSpPr/>
          <p:nvPr/>
        </p:nvSpPr>
        <p:spPr>
          <a:xfrm>
            <a:off x="8476835" y="2183566"/>
            <a:ext cx="914400" cy="9144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20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通证</a:t>
            </a:r>
            <a:endParaRPr kumimoji="0" lang="en-US" sz="20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sp>
        <p:nvSpPr>
          <p:cNvPr id="21" name="Oval 20">
            <a:extLst>
              <a:ext uri="{FF2B5EF4-FFF2-40B4-BE49-F238E27FC236}">
                <a16:creationId xmlns:a16="http://schemas.microsoft.com/office/drawing/2014/main" id="{7C4604B8-56A0-A84A-8F5E-F2FE37072F29}"/>
              </a:ext>
            </a:extLst>
          </p:cNvPr>
          <p:cNvSpPr/>
          <p:nvPr/>
        </p:nvSpPr>
        <p:spPr>
          <a:xfrm>
            <a:off x="8331737" y="3726317"/>
            <a:ext cx="914400" cy="9144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20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通证</a:t>
            </a:r>
            <a:endParaRPr kumimoji="0" lang="en-US" sz="20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grpSp>
        <p:nvGrpSpPr>
          <p:cNvPr id="8" name="Group 7">
            <a:extLst>
              <a:ext uri="{FF2B5EF4-FFF2-40B4-BE49-F238E27FC236}">
                <a16:creationId xmlns:a16="http://schemas.microsoft.com/office/drawing/2014/main" id="{B65E5932-2E51-0D49-AEE7-2161C443E636}"/>
              </a:ext>
            </a:extLst>
          </p:cNvPr>
          <p:cNvGrpSpPr/>
          <p:nvPr/>
        </p:nvGrpSpPr>
        <p:grpSpPr>
          <a:xfrm>
            <a:off x="4429994" y="2670560"/>
            <a:ext cx="3329386" cy="1465641"/>
            <a:chOff x="3965047" y="3008118"/>
            <a:chExt cx="3329386" cy="924106"/>
          </a:xfrm>
        </p:grpSpPr>
        <p:sp>
          <p:nvSpPr>
            <p:cNvPr id="22" name="Rectangle 21">
              <a:extLst>
                <a:ext uri="{FF2B5EF4-FFF2-40B4-BE49-F238E27FC236}">
                  <a16:creationId xmlns:a16="http://schemas.microsoft.com/office/drawing/2014/main" id="{2844E00C-DBE6-994B-8EB6-F504FA06A386}"/>
                </a:ext>
              </a:extLst>
            </p:cNvPr>
            <p:cNvSpPr/>
            <p:nvPr/>
          </p:nvSpPr>
          <p:spPr>
            <a:xfrm>
              <a:off x="6715614" y="3008118"/>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E5DBA4FD-6E15-F448-A50A-33EF4FC4B8D8}"/>
                </a:ext>
              </a:extLst>
            </p:cNvPr>
            <p:cNvSpPr/>
            <p:nvPr/>
          </p:nvSpPr>
          <p:spPr>
            <a:xfrm>
              <a:off x="6171874" y="3008118"/>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10726EDE-7EBC-CE41-A589-8D97EC50283C}"/>
                </a:ext>
              </a:extLst>
            </p:cNvPr>
            <p:cNvSpPr/>
            <p:nvPr/>
          </p:nvSpPr>
          <p:spPr>
            <a:xfrm>
              <a:off x="5630313" y="3017824"/>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21DC1042-C3F8-8946-991F-13FE29CA9C9C}"/>
                </a:ext>
              </a:extLst>
            </p:cNvPr>
            <p:cNvSpPr/>
            <p:nvPr/>
          </p:nvSpPr>
          <p:spPr>
            <a:xfrm>
              <a:off x="5110506" y="3017824"/>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D97156E4-FC5D-2944-87BD-2537F853F114}"/>
                </a:ext>
              </a:extLst>
            </p:cNvPr>
            <p:cNvSpPr/>
            <p:nvPr/>
          </p:nvSpPr>
          <p:spPr>
            <a:xfrm>
              <a:off x="4507795" y="3008118"/>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A368DC8F-F577-E04B-B71D-378F458F6FD4}"/>
                </a:ext>
              </a:extLst>
            </p:cNvPr>
            <p:cNvSpPr/>
            <p:nvPr/>
          </p:nvSpPr>
          <p:spPr>
            <a:xfrm>
              <a:off x="3965047" y="3008118"/>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29" name="Straight Arrow Connector 28">
            <a:extLst>
              <a:ext uri="{FF2B5EF4-FFF2-40B4-BE49-F238E27FC236}">
                <a16:creationId xmlns:a16="http://schemas.microsoft.com/office/drawing/2014/main" id="{563FB594-185A-9842-90F0-45A64180BF56}"/>
              </a:ext>
            </a:extLst>
          </p:cNvPr>
          <p:cNvCxnSpPr>
            <a:cxnSpLocks/>
          </p:cNvCxnSpPr>
          <p:nvPr/>
        </p:nvCxnSpPr>
        <p:spPr>
          <a:xfrm flipV="1">
            <a:off x="4688638" y="3411643"/>
            <a:ext cx="635013" cy="1"/>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58414B7-15C8-6E4B-BEBA-1AFA85F26BF5}"/>
              </a:ext>
            </a:extLst>
          </p:cNvPr>
          <p:cNvCxnSpPr>
            <a:cxnSpLocks/>
          </p:cNvCxnSpPr>
          <p:nvPr/>
        </p:nvCxnSpPr>
        <p:spPr>
          <a:xfrm>
            <a:off x="5732277" y="3411643"/>
            <a:ext cx="615462"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90EE922-19DD-934C-8E84-69CF834FE581}"/>
              </a:ext>
            </a:extLst>
          </p:cNvPr>
          <p:cNvCxnSpPr>
            <a:cxnSpLocks/>
          </p:cNvCxnSpPr>
          <p:nvPr/>
        </p:nvCxnSpPr>
        <p:spPr>
          <a:xfrm>
            <a:off x="6776487" y="3411643"/>
            <a:ext cx="720969"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CF413AAF-FF15-B742-A6BC-C183497DC3FD}"/>
              </a:ext>
            </a:extLst>
          </p:cNvPr>
          <p:cNvSpPr txBox="1"/>
          <p:nvPr/>
        </p:nvSpPr>
        <p:spPr>
          <a:xfrm>
            <a:off x="4539746" y="1992247"/>
            <a:ext cx="1107996"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签名</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33" name="TextBox 32">
            <a:extLst>
              <a:ext uri="{FF2B5EF4-FFF2-40B4-BE49-F238E27FC236}">
                <a16:creationId xmlns:a16="http://schemas.microsoft.com/office/drawing/2014/main" id="{038838EA-BBEC-C044-BB9C-3FE2BC0B3698}"/>
              </a:ext>
            </a:extLst>
          </p:cNvPr>
          <p:cNvSpPr txBox="1"/>
          <p:nvPr/>
        </p:nvSpPr>
        <p:spPr>
          <a:xfrm>
            <a:off x="5387965" y="4200165"/>
            <a:ext cx="1107996"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认证</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34" name="TextBox 33">
            <a:extLst>
              <a:ext uri="{FF2B5EF4-FFF2-40B4-BE49-F238E27FC236}">
                <a16:creationId xmlns:a16="http://schemas.microsoft.com/office/drawing/2014/main" id="{6109181E-54B4-3A4A-B88B-7049C6318076}"/>
              </a:ext>
            </a:extLst>
          </p:cNvPr>
          <p:cNvSpPr txBox="1"/>
          <p:nvPr/>
        </p:nvSpPr>
        <p:spPr>
          <a:xfrm>
            <a:off x="6578385" y="2031926"/>
            <a:ext cx="1107996"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链条</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grpSp>
        <p:nvGrpSpPr>
          <p:cNvPr id="35" name="Group 34">
            <a:extLst>
              <a:ext uri="{FF2B5EF4-FFF2-40B4-BE49-F238E27FC236}">
                <a16:creationId xmlns:a16="http://schemas.microsoft.com/office/drawing/2014/main" id="{4378C7A7-F098-8643-A11F-5FC2840E7054}"/>
              </a:ext>
            </a:extLst>
          </p:cNvPr>
          <p:cNvGrpSpPr/>
          <p:nvPr/>
        </p:nvGrpSpPr>
        <p:grpSpPr>
          <a:xfrm>
            <a:off x="-2131405" y="2630881"/>
            <a:ext cx="3329386" cy="1465641"/>
            <a:chOff x="3965047" y="3008118"/>
            <a:chExt cx="3329386" cy="924106"/>
          </a:xfrm>
        </p:grpSpPr>
        <p:sp>
          <p:nvSpPr>
            <p:cNvPr id="36" name="Rectangle 35">
              <a:extLst>
                <a:ext uri="{FF2B5EF4-FFF2-40B4-BE49-F238E27FC236}">
                  <a16:creationId xmlns:a16="http://schemas.microsoft.com/office/drawing/2014/main" id="{2A338E23-9ED8-A943-ADFC-B42DE3A2029E}"/>
                </a:ext>
              </a:extLst>
            </p:cNvPr>
            <p:cNvSpPr/>
            <p:nvPr/>
          </p:nvSpPr>
          <p:spPr>
            <a:xfrm>
              <a:off x="6715614" y="3008118"/>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Rectangle 36">
              <a:extLst>
                <a:ext uri="{FF2B5EF4-FFF2-40B4-BE49-F238E27FC236}">
                  <a16:creationId xmlns:a16="http://schemas.microsoft.com/office/drawing/2014/main" id="{0A946EF1-E74F-664D-8CD1-56A28D72FD1D}"/>
                </a:ext>
              </a:extLst>
            </p:cNvPr>
            <p:cNvSpPr/>
            <p:nvPr/>
          </p:nvSpPr>
          <p:spPr>
            <a:xfrm>
              <a:off x="6171874" y="3008118"/>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726DAB17-FC19-7745-B4D7-8540DD604078}"/>
                </a:ext>
              </a:extLst>
            </p:cNvPr>
            <p:cNvSpPr/>
            <p:nvPr/>
          </p:nvSpPr>
          <p:spPr>
            <a:xfrm>
              <a:off x="5630313" y="3017824"/>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14DF1219-9304-4F4A-81F6-695ABF741DFE}"/>
                </a:ext>
              </a:extLst>
            </p:cNvPr>
            <p:cNvSpPr/>
            <p:nvPr/>
          </p:nvSpPr>
          <p:spPr>
            <a:xfrm>
              <a:off x="5110506" y="3017824"/>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Rectangle 39">
              <a:extLst>
                <a:ext uri="{FF2B5EF4-FFF2-40B4-BE49-F238E27FC236}">
                  <a16:creationId xmlns:a16="http://schemas.microsoft.com/office/drawing/2014/main" id="{809A7900-5015-7240-9540-E491D8EFAE83}"/>
                </a:ext>
              </a:extLst>
            </p:cNvPr>
            <p:cNvSpPr/>
            <p:nvPr/>
          </p:nvSpPr>
          <p:spPr>
            <a:xfrm>
              <a:off x="4507795" y="3008118"/>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id="{04D10AD3-31DF-614E-A3C6-B629CA6F49E9}"/>
                </a:ext>
              </a:extLst>
            </p:cNvPr>
            <p:cNvSpPr/>
            <p:nvPr/>
          </p:nvSpPr>
          <p:spPr>
            <a:xfrm>
              <a:off x="3965047" y="3008118"/>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42" name="Straight Arrow Connector 41">
            <a:extLst>
              <a:ext uri="{FF2B5EF4-FFF2-40B4-BE49-F238E27FC236}">
                <a16:creationId xmlns:a16="http://schemas.microsoft.com/office/drawing/2014/main" id="{1BADA377-C918-284C-8A0A-60428EDDF495}"/>
              </a:ext>
            </a:extLst>
          </p:cNvPr>
          <p:cNvCxnSpPr>
            <a:cxnSpLocks/>
          </p:cNvCxnSpPr>
          <p:nvPr/>
        </p:nvCxnSpPr>
        <p:spPr>
          <a:xfrm flipV="1">
            <a:off x="-1872761" y="3371964"/>
            <a:ext cx="635013" cy="1"/>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652E850-7999-884B-839B-B7020CD7C808}"/>
              </a:ext>
            </a:extLst>
          </p:cNvPr>
          <p:cNvCxnSpPr>
            <a:cxnSpLocks/>
          </p:cNvCxnSpPr>
          <p:nvPr/>
        </p:nvCxnSpPr>
        <p:spPr>
          <a:xfrm>
            <a:off x="-829122" y="3371964"/>
            <a:ext cx="615462"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BE4294C8-D1B4-6C46-B473-A773E550D445}"/>
              </a:ext>
            </a:extLst>
          </p:cNvPr>
          <p:cNvCxnSpPr>
            <a:cxnSpLocks/>
          </p:cNvCxnSpPr>
          <p:nvPr/>
        </p:nvCxnSpPr>
        <p:spPr>
          <a:xfrm>
            <a:off x="215088" y="3371964"/>
            <a:ext cx="720969"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198B13B5-3DB3-3C44-B616-BEF23F0F8998}"/>
              </a:ext>
            </a:extLst>
          </p:cNvPr>
          <p:cNvSpPr txBox="1"/>
          <p:nvPr/>
        </p:nvSpPr>
        <p:spPr>
          <a:xfrm>
            <a:off x="-2021653" y="1952568"/>
            <a:ext cx="1011815"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sign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46" name="TextBox 45">
            <a:extLst>
              <a:ext uri="{FF2B5EF4-FFF2-40B4-BE49-F238E27FC236}">
                <a16:creationId xmlns:a16="http://schemas.microsoft.com/office/drawing/2014/main" id="{3A71036D-930B-AD4B-B1AD-0B87DF23EFB8}"/>
              </a:ext>
            </a:extLst>
          </p:cNvPr>
          <p:cNvSpPr txBox="1"/>
          <p:nvPr/>
        </p:nvSpPr>
        <p:spPr>
          <a:xfrm>
            <a:off x="-1173434" y="4160486"/>
            <a:ext cx="1388522"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verify</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47" name="TextBox 46">
            <a:extLst>
              <a:ext uri="{FF2B5EF4-FFF2-40B4-BE49-F238E27FC236}">
                <a16:creationId xmlns:a16="http://schemas.microsoft.com/office/drawing/2014/main" id="{9C25E5DC-3D9A-0749-B99B-C1393CD3EBFD}"/>
              </a:ext>
            </a:extLst>
          </p:cNvPr>
          <p:cNvSpPr txBox="1"/>
          <p:nvPr/>
        </p:nvSpPr>
        <p:spPr>
          <a:xfrm>
            <a:off x="16986" y="1992247"/>
            <a:ext cx="1297150"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chain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grpSp>
        <p:nvGrpSpPr>
          <p:cNvPr id="48" name="Group 47">
            <a:extLst>
              <a:ext uri="{FF2B5EF4-FFF2-40B4-BE49-F238E27FC236}">
                <a16:creationId xmlns:a16="http://schemas.microsoft.com/office/drawing/2014/main" id="{ECE8C21B-0744-804D-9195-7D5AC6C852AC}"/>
              </a:ext>
            </a:extLst>
          </p:cNvPr>
          <p:cNvGrpSpPr/>
          <p:nvPr/>
        </p:nvGrpSpPr>
        <p:grpSpPr>
          <a:xfrm>
            <a:off x="10991393" y="2694845"/>
            <a:ext cx="3329386" cy="1465641"/>
            <a:chOff x="3965047" y="3008118"/>
            <a:chExt cx="3329386" cy="924106"/>
          </a:xfrm>
        </p:grpSpPr>
        <p:sp>
          <p:nvSpPr>
            <p:cNvPr id="49" name="Rectangle 48">
              <a:extLst>
                <a:ext uri="{FF2B5EF4-FFF2-40B4-BE49-F238E27FC236}">
                  <a16:creationId xmlns:a16="http://schemas.microsoft.com/office/drawing/2014/main" id="{C1BE14F2-9F3E-2A47-AD45-1C512B26AC5E}"/>
                </a:ext>
              </a:extLst>
            </p:cNvPr>
            <p:cNvSpPr/>
            <p:nvPr/>
          </p:nvSpPr>
          <p:spPr>
            <a:xfrm>
              <a:off x="6715614" y="3008118"/>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Rectangle 49">
              <a:extLst>
                <a:ext uri="{FF2B5EF4-FFF2-40B4-BE49-F238E27FC236}">
                  <a16:creationId xmlns:a16="http://schemas.microsoft.com/office/drawing/2014/main" id="{7DFD011C-ED18-594A-90E7-1EF2CE3BAF99}"/>
                </a:ext>
              </a:extLst>
            </p:cNvPr>
            <p:cNvSpPr/>
            <p:nvPr/>
          </p:nvSpPr>
          <p:spPr>
            <a:xfrm>
              <a:off x="6171874" y="3008118"/>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Rectangle 50">
              <a:extLst>
                <a:ext uri="{FF2B5EF4-FFF2-40B4-BE49-F238E27FC236}">
                  <a16:creationId xmlns:a16="http://schemas.microsoft.com/office/drawing/2014/main" id="{82D8BDEF-5C7D-6847-AE24-2AC5BC0FE022}"/>
                </a:ext>
              </a:extLst>
            </p:cNvPr>
            <p:cNvSpPr/>
            <p:nvPr/>
          </p:nvSpPr>
          <p:spPr>
            <a:xfrm>
              <a:off x="5630313" y="3017824"/>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ectangle 51">
              <a:extLst>
                <a:ext uri="{FF2B5EF4-FFF2-40B4-BE49-F238E27FC236}">
                  <a16:creationId xmlns:a16="http://schemas.microsoft.com/office/drawing/2014/main" id="{1133319D-2CBD-7B47-80E2-F990E8515963}"/>
                </a:ext>
              </a:extLst>
            </p:cNvPr>
            <p:cNvSpPr/>
            <p:nvPr/>
          </p:nvSpPr>
          <p:spPr>
            <a:xfrm>
              <a:off x="5110506" y="3017824"/>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52">
              <a:extLst>
                <a:ext uri="{FF2B5EF4-FFF2-40B4-BE49-F238E27FC236}">
                  <a16:creationId xmlns:a16="http://schemas.microsoft.com/office/drawing/2014/main" id="{58BEC512-BDC1-D04B-A14A-6AB05207A70A}"/>
                </a:ext>
              </a:extLst>
            </p:cNvPr>
            <p:cNvSpPr/>
            <p:nvPr/>
          </p:nvSpPr>
          <p:spPr>
            <a:xfrm>
              <a:off x="4507795" y="3008118"/>
              <a:ext cx="578819" cy="9144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Rectangle 53">
              <a:extLst>
                <a:ext uri="{FF2B5EF4-FFF2-40B4-BE49-F238E27FC236}">
                  <a16:creationId xmlns:a16="http://schemas.microsoft.com/office/drawing/2014/main" id="{B2ED2039-7204-5349-AF33-3C598708C5F1}"/>
                </a:ext>
              </a:extLst>
            </p:cNvPr>
            <p:cNvSpPr/>
            <p:nvPr/>
          </p:nvSpPr>
          <p:spPr>
            <a:xfrm>
              <a:off x="3965047" y="3008118"/>
              <a:ext cx="537916" cy="9144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55" name="Straight Arrow Connector 54">
            <a:extLst>
              <a:ext uri="{FF2B5EF4-FFF2-40B4-BE49-F238E27FC236}">
                <a16:creationId xmlns:a16="http://schemas.microsoft.com/office/drawing/2014/main" id="{1D4430E5-A05F-B541-99EC-A06892BF06CC}"/>
              </a:ext>
            </a:extLst>
          </p:cNvPr>
          <p:cNvCxnSpPr>
            <a:cxnSpLocks/>
          </p:cNvCxnSpPr>
          <p:nvPr/>
        </p:nvCxnSpPr>
        <p:spPr>
          <a:xfrm flipV="1">
            <a:off x="11250037" y="3435928"/>
            <a:ext cx="635013" cy="1"/>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A6B63AFB-89F8-3F42-B76D-68D55D279C1E}"/>
              </a:ext>
            </a:extLst>
          </p:cNvPr>
          <p:cNvCxnSpPr>
            <a:cxnSpLocks/>
          </p:cNvCxnSpPr>
          <p:nvPr/>
        </p:nvCxnSpPr>
        <p:spPr>
          <a:xfrm>
            <a:off x="12293676" y="3435928"/>
            <a:ext cx="615462"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C8C0B996-9769-484C-8228-2D55401A9460}"/>
              </a:ext>
            </a:extLst>
          </p:cNvPr>
          <p:cNvCxnSpPr>
            <a:cxnSpLocks/>
          </p:cNvCxnSpPr>
          <p:nvPr/>
        </p:nvCxnSpPr>
        <p:spPr>
          <a:xfrm>
            <a:off x="13337886" y="3435928"/>
            <a:ext cx="720969"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038CBA9C-E8B0-F24A-8E1F-1F52A0532829}"/>
              </a:ext>
            </a:extLst>
          </p:cNvPr>
          <p:cNvSpPr txBox="1"/>
          <p:nvPr/>
        </p:nvSpPr>
        <p:spPr>
          <a:xfrm>
            <a:off x="11101145" y="2016532"/>
            <a:ext cx="1011815"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sign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59" name="TextBox 58">
            <a:extLst>
              <a:ext uri="{FF2B5EF4-FFF2-40B4-BE49-F238E27FC236}">
                <a16:creationId xmlns:a16="http://schemas.microsoft.com/office/drawing/2014/main" id="{E8622CCA-54FF-1347-B99C-35365144F2C2}"/>
              </a:ext>
            </a:extLst>
          </p:cNvPr>
          <p:cNvSpPr txBox="1"/>
          <p:nvPr/>
        </p:nvSpPr>
        <p:spPr>
          <a:xfrm>
            <a:off x="11949364" y="4224450"/>
            <a:ext cx="1388522"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verify</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60" name="TextBox 59">
            <a:extLst>
              <a:ext uri="{FF2B5EF4-FFF2-40B4-BE49-F238E27FC236}">
                <a16:creationId xmlns:a16="http://schemas.microsoft.com/office/drawing/2014/main" id="{CB042512-C5FC-EB4A-8010-6170F08BC721}"/>
              </a:ext>
            </a:extLst>
          </p:cNvPr>
          <p:cNvSpPr txBox="1"/>
          <p:nvPr/>
        </p:nvSpPr>
        <p:spPr>
          <a:xfrm>
            <a:off x="13139784" y="2056211"/>
            <a:ext cx="1297150"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chain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1470240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3"/>
          <p:cNvSpPr txBox="1">
            <a:spLocks/>
          </p:cNvSpPr>
          <p:nvPr/>
        </p:nvSpPr>
        <p:spPr>
          <a:xfrm>
            <a:off x="417689" y="1985498"/>
            <a:ext cx="11556676" cy="40417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TW" altLang="en-US" dirty="0">
                <a:solidFill>
                  <a:srgbClr val="FFFFFF"/>
                </a:solidFill>
                <a:latin typeface="STXinwei" panose="02010800040101010101" pitchFamily="2" charset="-122"/>
                <a:ea typeface="STXinwei" panose="02010800040101010101" pitchFamily="2" charset="-122"/>
                <a:cs typeface="Adobe 繁黑體 Std B"/>
              </a:rPr>
              <a:t>从实名到匿名</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产权竟然可通过可匿名化的账户来交易</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altLang="zh-CN"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从中心化到分布式</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从多中心的</a:t>
            </a:r>
            <a:r>
              <a:rPr lang="en-US" altLang="zh-TW" sz="2400" dirty="0">
                <a:solidFill>
                  <a:srgbClr val="FFFFFF"/>
                </a:solidFill>
                <a:latin typeface="STXinwei" panose="02010800040101010101" pitchFamily="2" charset="-122"/>
                <a:ea typeface="STXinwei" panose="02010800040101010101" pitchFamily="2" charset="-122"/>
                <a:cs typeface="Adobe 繁黑體 Std B"/>
              </a:rPr>
              <a:t>Open ID</a:t>
            </a:r>
            <a:r>
              <a:rPr lang="zh-Hans" altLang="en-US" sz="2400"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到可全网通用的</a:t>
            </a:r>
            <a:r>
              <a:rPr lang="en-US" altLang="zh-TW" sz="2400" dirty="0">
                <a:solidFill>
                  <a:srgbClr val="FFFFFF"/>
                </a:solidFill>
                <a:latin typeface="STXinwei" panose="02010800040101010101" pitchFamily="2" charset="-122"/>
                <a:ea typeface="STXinwei" panose="02010800040101010101" pitchFamily="2" charset="-122"/>
                <a:cs typeface="Adobe 繁黑體 Std B"/>
              </a:rPr>
              <a:t>Hash ID</a:t>
            </a:r>
            <a:endParaRPr lang="en-US" altLang="zh-Han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从权威到草根</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a:t>
            </a:r>
            <a:r>
              <a:rPr lang="en-US" altLang="zh-TW" dirty="0">
                <a:solidFill>
                  <a:srgbClr val="FFFFFF"/>
                </a:solidFill>
                <a:latin typeface="STXinwei" panose="02010800040101010101" pitchFamily="2" charset="-122"/>
                <a:ea typeface="STXinwei" panose="02010800040101010101" pitchFamily="2" charset="-122"/>
                <a:cs typeface="Adobe 繁黑體 Std B"/>
              </a:rPr>
              <a:t>OAuth</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转向类似</a:t>
            </a:r>
            <a:r>
              <a:rPr lang="en-US" altLang="zh-TW" dirty="0">
                <a:solidFill>
                  <a:srgbClr val="FFFFFF"/>
                </a:solidFill>
                <a:latin typeface="STXinwei" panose="02010800040101010101" pitchFamily="2" charset="-122"/>
                <a:ea typeface="STXinwei" panose="02010800040101010101" pitchFamily="2" charset="-122"/>
                <a:cs typeface="Adobe 繁黑體 Std B"/>
              </a:rPr>
              <a:t>Ethereum</a:t>
            </a:r>
            <a:r>
              <a:rPr lang="zh-TW" altLang="en-US" dirty="0">
                <a:solidFill>
                  <a:srgbClr val="FFFFFF"/>
                </a:solidFill>
                <a:latin typeface="STXinwei" panose="02010800040101010101" pitchFamily="2" charset="-122"/>
                <a:ea typeface="STXinwei" panose="02010800040101010101" pitchFamily="2" charset="-122"/>
                <a:cs typeface="Adobe 繁黑體 Std B"/>
              </a:rPr>
              <a:t>的智能合约</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从单体整合到模块化</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从臃肿的操作系统到轻量化的</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微服务</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dirty="0">
              <a:solidFill>
                <a:srgbClr val="FFFFFF"/>
              </a:solidFill>
              <a:latin typeface="STXinwei" panose="02010800040101010101" pitchFamily="2" charset="-122"/>
              <a:ea typeface="STXinwei" panose="02010800040101010101" pitchFamily="2" charset="-122"/>
              <a:cs typeface="Adobe 繁黑體 Std B"/>
            </a:endParaRPr>
          </a:p>
        </p:txBody>
      </p:sp>
      <p:sp>
        <p:nvSpPr>
          <p:cNvPr id="4" name="Title 1">
            <a:extLst>
              <a:ext uri="{FF2B5EF4-FFF2-40B4-BE49-F238E27FC236}">
                <a16:creationId xmlns:a16="http://schemas.microsoft.com/office/drawing/2014/main" id="{D69141D9-2F04-2747-BE56-C51010E48837}"/>
              </a:ext>
            </a:extLst>
          </p:cNvPr>
          <p:cNvSpPr txBox="1">
            <a:spLocks/>
          </p:cNvSpPr>
          <p:nvPr/>
        </p:nvSpPr>
        <p:spPr>
          <a:xfrm>
            <a:off x="329784" y="274638"/>
            <a:ext cx="11407514"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r>
              <a:rPr lang="zh-TW" altLang="en-US" dirty="0"/>
              <a:t>趋势</a:t>
            </a:r>
            <a:r>
              <a:rPr lang="zh-Hans" altLang="en-US" dirty="0"/>
              <a:t>：</a:t>
            </a:r>
            <a:r>
              <a:rPr lang="zh-TW" altLang="en-US" dirty="0"/>
              <a:t>区块链出现后的</a:t>
            </a:r>
            <a:r>
              <a:rPr lang="zh-Hans" altLang="en-US" dirty="0"/>
              <a:t>可信计算</a:t>
            </a:r>
            <a:endParaRPr lang="en-US" altLang="zh-CN" dirty="0"/>
          </a:p>
        </p:txBody>
      </p:sp>
    </p:spTree>
    <p:extLst>
      <p:ext uri="{BB962C8B-B14F-4D97-AF65-F5344CB8AC3E}">
        <p14:creationId xmlns:p14="http://schemas.microsoft.com/office/powerpoint/2010/main" val="2138754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区块链扩大了可信计算的应用场景</a:t>
            </a:r>
            <a:endParaRPr lang="en-US" altLang="zh-CN" dirty="0"/>
          </a:p>
        </p:txBody>
      </p:sp>
      <p:sp>
        <p:nvSpPr>
          <p:cNvPr id="4" name="Oval 3">
            <a:extLst>
              <a:ext uri="{FF2B5EF4-FFF2-40B4-BE49-F238E27FC236}">
                <a16:creationId xmlns:a16="http://schemas.microsoft.com/office/drawing/2014/main" id="{404FCD6A-B6EC-E34B-9FAE-62DD8378A171}"/>
              </a:ext>
            </a:extLst>
          </p:cNvPr>
          <p:cNvSpPr/>
          <p:nvPr/>
        </p:nvSpPr>
        <p:spPr>
          <a:xfrm>
            <a:off x="3309575" y="1911006"/>
            <a:ext cx="3412273" cy="3300761"/>
          </a:xfrm>
          <a:prstGeom prst="ellipse">
            <a:avLst/>
          </a:prstGeom>
          <a:gradFill flip="none" rotWithShape="1">
            <a:gsLst>
              <a:gs pos="0">
                <a:schemeClr val="accent2">
                  <a:lumMod val="40000"/>
                  <a:lumOff val="60000"/>
                  <a:alpha val="5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a:t>
            </a:r>
            <a:endParaRPr kumimoji="0" lang="en-US" altLang="zh-Han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计算</a:t>
            </a:r>
            <a:endParaRPr kumimoji="0" 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15012F3A-D657-644C-A0D4-46475C5A2A6C}"/>
              </a:ext>
            </a:extLst>
          </p:cNvPr>
          <p:cNvSpPr/>
          <p:nvPr/>
        </p:nvSpPr>
        <p:spPr>
          <a:xfrm>
            <a:off x="5748323" y="1951018"/>
            <a:ext cx="3412273" cy="3300761"/>
          </a:xfrm>
          <a:prstGeom prst="ellipse">
            <a:avLst/>
          </a:prstGeom>
          <a:gradFill>
            <a:gsLst>
              <a:gs pos="0">
                <a:schemeClr val="accent1">
                  <a:tint val="100000"/>
                  <a:shade val="100000"/>
                  <a:satMod val="130000"/>
                  <a:alpha val="5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资产确权</a:t>
            </a:r>
            <a:endParaRPr kumimoji="0" 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8" name="TextBox 7">
            <a:extLst>
              <a:ext uri="{FF2B5EF4-FFF2-40B4-BE49-F238E27FC236}">
                <a16:creationId xmlns:a16="http://schemas.microsoft.com/office/drawing/2014/main" id="{A0BB94CC-4121-FD41-99D1-BA079506B0A4}"/>
              </a:ext>
            </a:extLst>
          </p:cNvPr>
          <p:cNvSpPr txBox="1"/>
          <p:nvPr/>
        </p:nvSpPr>
        <p:spPr>
          <a:xfrm>
            <a:off x="2039396" y="5475442"/>
            <a:ext cx="8494633"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en-US" sz="2400" dirty="0">
                <a:solidFill>
                  <a:prstClr val="white"/>
                </a:solidFill>
                <a:latin typeface="Weibei SC" panose="03000800000000000000" pitchFamily="66" charset="-128"/>
                <a:ea typeface="Weibei SC" panose="03000800000000000000" pitchFamily="66" charset="-128"/>
              </a:rPr>
              <a:t>数字</a:t>
            </a:r>
            <a:r>
              <a:rPr kumimoji="0" lang="zh-Hans"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通证</a:t>
            </a:r>
            <a:r>
              <a:rPr kumimoji="0" lang="zh-TW"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提供了一套万用的</a:t>
            </a:r>
            <a:r>
              <a:rPr kumimoji="0" lang="zh-Hans"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资产</a:t>
            </a:r>
            <a:r>
              <a:rPr kumimoji="0" lang="zh-TW"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标示方法</a:t>
            </a:r>
            <a:r>
              <a:rPr kumimoji="0" lang="zh-Hans"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a:t>
            </a:r>
            <a:endParaRPr lang="en-US" altLang="zh-Hans" sz="2400" dirty="0">
              <a:solidFill>
                <a:prstClr val="white"/>
              </a:solidFill>
              <a:latin typeface="Weibei SC" panose="03000800000000000000" pitchFamily="66" charset="-128"/>
              <a:ea typeface="Weibei SC" panose="03000800000000000000" pitchFamily="66" charset="-128"/>
            </a:endParaRPr>
          </a:p>
          <a:p>
            <a:pPr lvl="0" algn="ctr" defTabSz="457200">
              <a:defRPr/>
            </a:pPr>
            <a:r>
              <a:rPr lang="zh-TW" altLang="en-US" sz="2400" dirty="0">
                <a:solidFill>
                  <a:prstClr val="white"/>
                </a:solidFill>
                <a:latin typeface="Weibei SC" panose="03000800000000000000" pitchFamily="66" charset="-128"/>
                <a:ea typeface="Weibei SC" panose="03000800000000000000" pitchFamily="66" charset="-128"/>
              </a:rPr>
              <a:t>从而让</a:t>
            </a:r>
            <a:r>
              <a:rPr kumimoji="0" lang="zh-TW"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所有可标示资产的确权与授权记录得以记录在区块链上</a:t>
            </a: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CC624EF4-B83F-E946-85F7-B095228947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33541" y="2838217"/>
            <a:ext cx="337561" cy="1526362"/>
          </a:xfrm>
          <a:prstGeom prst="rect">
            <a:avLst/>
          </a:prstGeom>
        </p:spPr>
      </p:pic>
      <p:pic>
        <p:nvPicPr>
          <p:cNvPr id="9" name="Picture 8">
            <a:extLst>
              <a:ext uri="{FF2B5EF4-FFF2-40B4-BE49-F238E27FC236}">
                <a16:creationId xmlns:a16="http://schemas.microsoft.com/office/drawing/2014/main" id="{78B54A27-5045-9044-83F5-A049DCE85D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0136" y="1515271"/>
            <a:ext cx="905013" cy="4092230"/>
          </a:xfrm>
          <a:prstGeom prst="rect">
            <a:avLst/>
          </a:prstGeom>
        </p:spPr>
      </p:pic>
      <p:cxnSp>
        <p:nvCxnSpPr>
          <p:cNvPr id="11" name="Straight Connector 10">
            <a:extLst>
              <a:ext uri="{FF2B5EF4-FFF2-40B4-BE49-F238E27FC236}">
                <a16:creationId xmlns:a16="http://schemas.microsoft.com/office/drawing/2014/main" id="{B91D823C-A7DC-8344-BA5F-FB7368C67C55}"/>
              </a:ext>
            </a:extLst>
          </p:cNvPr>
          <p:cNvCxnSpPr>
            <a:cxnSpLocks/>
            <a:stCxn id="9" idx="0"/>
            <a:endCxn id="7" idx="0"/>
          </p:cNvCxnSpPr>
          <p:nvPr/>
        </p:nvCxnSpPr>
        <p:spPr>
          <a:xfrm>
            <a:off x="1442643" y="1515271"/>
            <a:ext cx="4759679" cy="13229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F912A08-FDA9-544F-A773-97EE35D63F6B}"/>
              </a:ext>
            </a:extLst>
          </p:cNvPr>
          <p:cNvCxnSpPr>
            <a:cxnSpLocks/>
            <a:stCxn id="9" idx="2"/>
            <a:endCxn id="7" idx="2"/>
          </p:cNvCxnSpPr>
          <p:nvPr/>
        </p:nvCxnSpPr>
        <p:spPr>
          <a:xfrm flipV="1">
            <a:off x="1442643" y="4364579"/>
            <a:ext cx="4759679" cy="1242922"/>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22" descr="Image result for blockchain">
            <a:hlinkClick r:id="rId4"/>
            <a:extLst>
              <a:ext uri="{FF2B5EF4-FFF2-40B4-BE49-F238E27FC236}">
                <a16:creationId xmlns:a16="http://schemas.microsoft.com/office/drawing/2014/main" id="{EAAF3FEE-FEA4-A246-88D8-802FB6EA8565}"/>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85452" y="5705134"/>
            <a:ext cx="1503741" cy="94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075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781754" y="2387138"/>
            <a:ext cx="9271220" cy="208210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rPr>
              <a:t>摆脱货币概念的</a:t>
            </a:r>
            <a:endParaRPr lang="en-US" altLang="zh-TW" sz="6600" dirty="0">
              <a:solidFill>
                <a:prstClr val="white"/>
              </a:solidFill>
            </a:endParaRPr>
          </a:p>
          <a:p>
            <a:pPr lvl="0"/>
            <a:r>
              <a:rPr lang="zh-Hans" altLang="en-US" sz="6600" dirty="0">
                <a:solidFill>
                  <a:prstClr val="white"/>
                </a:solidFill>
              </a:rPr>
              <a:t>“</a:t>
            </a:r>
            <a:r>
              <a:rPr lang="zh-TW" altLang="en-US" sz="6600" dirty="0">
                <a:solidFill>
                  <a:prstClr val="white"/>
                </a:solidFill>
              </a:rPr>
              <a:t>通证交易</a:t>
            </a:r>
            <a:r>
              <a:rPr lang="zh-Hans" altLang="en-US" sz="6600" dirty="0">
                <a:solidFill>
                  <a:prstClr val="white"/>
                </a:solidFill>
              </a:rPr>
              <a:t>”？</a:t>
            </a:r>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2173099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微信</a:t>
            </a:r>
            <a:r>
              <a:rPr lang="en-US" altLang="zh-Hans" dirty="0"/>
              <a:t>:</a:t>
            </a:r>
            <a:r>
              <a:rPr lang="zh-Hans" altLang="en-US" dirty="0"/>
              <a:t>全球最大的集中式</a:t>
            </a:r>
            <a:r>
              <a:rPr lang="zh-Hans" altLang="en-US" dirty="0">
                <a:solidFill>
                  <a:srgbClr val="FF0000"/>
                </a:solidFill>
              </a:rPr>
              <a:t>通证经济</a:t>
            </a:r>
            <a:r>
              <a:rPr lang="zh-Hans" altLang="en-US" dirty="0"/>
              <a:t>平台</a:t>
            </a:r>
            <a:endParaRPr lang="en-US" altLang="zh-CN" dirty="0"/>
          </a:p>
        </p:txBody>
      </p:sp>
      <p:sp>
        <p:nvSpPr>
          <p:cNvPr id="5" name="TextBox 4">
            <a:extLst>
              <a:ext uri="{FF2B5EF4-FFF2-40B4-BE49-F238E27FC236}">
                <a16:creationId xmlns:a16="http://schemas.microsoft.com/office/drawing/2014/main" id="{9BE24D68-DA3B-A943-A5C5-4236133AE233}"/>
              </a:ext>
            </a:extLst>
          </p:cNvPr>
          <p:cNvSpPr txBox="1"/>
          <p:nvPr/>
        </p:nvSpPr>
        <p:spPr>
          <a:xfrm>
            <a:off x="1395946" y="6528860"/>
            <a:ext cx="489505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图像来源</a:t>
            </a:r>
            <a:r>
              <a:rPr kumimoji="0" lang="en-US" altLang="zh-Han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en-US" sz="1200" b="0" i="0" u="none" strike="noStrike" kern="1200" cap="none" spc="0" normalizeH="0" baseline="0" noProof="0" dirty="0">
                <a:ln>
                  <a:noFill/>
                </a:ln>
                <a:solidFill>
                  <a:prstClr val="white"/>
                </a:solidFill>
                <a:effectLst/>
                <a:uLnTx/>
                <a:uFillTx/>
                <a:latin typeface="Calibri"/>
                <a:ea typeface="+mn-ea"/>
                <a:cs typeface="+mn-cs"/>
              </a:rPr>
              <a:t>https://</a:t>
            </a:r>
            <a:r>
              <a:rPr kumimoji="0" lang="en-US" sz="1200" b="0" i="0" u="none" strike="noStrike" kern="1200" cap="none" spc="0" normalizeH="0" baseline="0" noProof="0" dirty="0" err="1">
                <a:ln>
                  <a:noFill/>
                </a:ln>
                <a:solidFill>
                  <a:prstClr val="white"/>
                </a:solidFill>
                <a:effectLst/>
                <a:uLnTx/>
                <a:uFillTx/>
                <a:latin typeface="Calibri"/>
                <a:ea typeface="+mn-ea"/>
                <a:cs typeface="+mn-cs"/>
              </a:rPr>
              <a:t>www.techinasia.com</a:t>
            </a:r>
            <a:r>
              <a:rPr kumimoji="0" lang="en-US" sz="1200" b="0" i="0" u="none" strike="noStrike" kern="1200" cap="none" spc="0" normalizeH="0" baseline="0" noProof="0" dirty="0">
                <a:ln>
                  <a:noFill/>
                </a:ln>
                <a:solidFill>
                  <a:prstClr val="white"/>
                </a:solidFill>
                <a:effectLst/>
                <a:uLnTx/>
                <a:uFillTx/>
                <a:latin typeface="Calibri"/>
                <a:ea typeface="+mn-ea"/>
                <a:cs typeface="+mn-cs"/>
              </a:rPr>
              <a:t>/how-</a:t>
            </a:r>
            <a:r>
              <a:rPr kumimoji="0" lang="en-US" sz="1200" b="0" i="0" u="none" strike="noStrike" kern="1200" cap="none" spc="0" normalizeH="0" baseline="0" noProof="0" dirty="0" err="1">
                <a:ln>
                  <a:noFill/>
                </a:ln>
                <a:solidFill>
                  <a:prstClr val="white"/>
                </a:solidFill>
                <a:effectLst/>
                <a:uLnTx/>
                <a:uFillTx/>
                <a:latin typeface="Calibri"/>
                <a:ea typeface="+mn-ea"/>
                <a:cs typeface="+mn-cs"/>
              </a:rPr>
              <a:t>wechat</a:t>
            </a:r>
            <a:r>
              <a:rPr kumimoji="0" lang="en-US" sz="1200" b="0" i="0" u="none" strike="noStrike" kern="1200" cap="none" spc="0" normalizeH="0" baseline="0" noProof="0" dirty="0">
                <a:ln>
                  <a:noFill/>
                </a:ln>
                <a:solidFill>
                  <a:prstClr val="white"/>
                </a:solidFill>
                <a:effectLst/>
                <a:uLnTx/>
                <a:uFillTx/>
                <a:latin typeface="Calibri"/>
                <a:ea typeface="+mn-ea"/>
                <a:cs typeface="+mn-cs"/>
              </a:rPr>
              <a:t>-is-really-used-in-china</a:t>
            </a:r>
          </a:p>
        </p:txBody>
      </p:sp>
      <p:sp>
        <p:nvSpPr>
          <p:cNvPr id="12" name="Content Placeholder 4">
            <a:extLst>
              <a:ext uri="{FF2B5EF4-FFF2-40B4-BE49-F238E27FC236}">
                <a16:creationId xmlns:a16="http://schemas.microsoft.com/office/drawing/2014/main" id="{E345DDBD-4E67-5C44-B9FD-FBFDD94B582F}"/>
              </a:ext>
            </a:extLst>
          </p:cNvPr>
          <p:cNvSpPr>
            <a:spLocks noGrp="1"/>
          </p:cNvSpPr>
          <p:nvPr>
            <p:ph idx="1"/>
          </p:nvPr>
        </p:nvSpPr>
        <p:spPr>
          <a:xfrm>
            <a:off x="8131826" y="1485922"/>
            <a:ext cx="3810032" cy="4488635"/>
          </a:xfrm>
        </p:spPr>
        <p:txBody>
          <a:bodyPr>
            <a:normAutofit fontScale="85000" lnSpcReduction="20000"/>
          </a:bodyPr>
          <a:lstStyle/>
          <a:p>
            <a:pPr marL="742950" indent="-742950">
              <a:buFont typeface="+mj-lt"/>
              <a:buAutoNum type="arabicPeriod"/>
            </a:pPr>
            <a:r>
              <a:rPr lang="zh-Hans" altLang="en-US" sz="1600" dirty="0"/>
              <a:t>基于法币与实体银行的微信支付。</a:t>
            </a:r>
            <a:endParaRPr lang="en-US" altLang="zh-Hans" sz="1600" dirty="0"/>
          </a:p>
          <a:p>
            <a:pPr marL="742950" indent="-742950">
              <a:buFont typeface="+mj-lt"/>
              <a:buAutoNum type="arabicPeriod"/>
            </a:pPr>
            <a:r>
              <a:rPr lang="zh-Hans" altLang="en-US" sz="1600" dirty="0"/>
              <a:t>大量商家支持的现场支付。</a:t>
            </a:r>
            <a:endParaRPr lang="en-US" altLang="zh-Hans" sz="1600" dirty="0"/>
          </a:p>
          <a:p>
            <a:pPr marL="742950" indent="-742950">
              <a:buFont typeface="+mj-lt"/>
              <a:buAutoNum type="arabicPeriod"/>
            </a:pPr>
            <a:r>
              <a:rPr lang="en-US" sz="1600" dirty="0"/>
              <a:t>P2P</a:t>
            </a:r>
            <a:r>
              <a:rPr lang="zh-Hans" altLang="en-US" sz="1600" dirty="0"/>
              <a:t> 个人法币转账功能</a:t>
            </a:r>
            <a:endParaRPr lang="en-US" altLang="zh-Hans" sz="1600" dirty="0"/>
          </a:p>
          <a:p>
            <a:pPr marL="742950" indent="-742950">
              <a:buFont typeface="+mj-lt"/>
              <a:buAutoNum type="arabicPeriod"/>
            </a:pPr>
            <a:r>
              <a:rPr lang="zh-Hans" altLang="en-US" sz="1600" dirty="0"/>
              <a:t>微信红包</a:t>
            </a:r>
            <a:endParaRPr lang="en-US" altLang="zh-Hans" sz="1600" dirty="0"/>
          </a:p>
          <a:p>
            <a:pPr marL="742950" indent="-742950">
              <a:buFont typeface="+mj-lt"/>
              <a:buAutoNum type="arabicPeriod"/>
            </a:pPr>
            <a:r>
              <a:rPr lang="zh-Hans" altLang="en-US" sz="1600" dirty="0"/>
              <a:t>分账支付系统 </a:t>
            </a:r>
            <a:r>
              <a:rPr lang="en-US" altLang="zh-Hans" sz="1600" dirty="0"/>
              <a:t>(Go Dutch)</a:t>
            </a:r>
          </a:p>
          <a:p>
            <a:pPr marL="742950" indent="-742950">
              <a:buFont typeface="+mj-lt"/>
              <a:buAutoNum type="arabicPeriod"/>
            </a:pPr>
            <a:r>
              <a:rPr lang="zh-Hans" altLang="en-US" sz="1600" dirty="0"/>
              <a:t>出租车呼叫与支付系统</a:t>
            </a:r>
            <a:endParaRPr lang="en-US" altLang="zh-Hans" sz="1600" dirty="0"/>
          </a:p>
          <a:p>
            <a:pPr marL="742950" indent="-742950">
              <a:buFont typeface="+mj-lt"/>
              <a:buAutoNum type="arabicPeriod"/>
            </a:pPr>
            <a:r>
              <a:rPr lang="zh-Hans" altLang="en-US" sz="1600" dirty="0"/>
              <a:t>交换可阅读、多媒体信息</a:t>
            </a:r>
            <a:endParaRPr lang="en-US" altLang="zh-Hans" sz="1600" dirty="0"/>
          </a:p>
          <a:p>
            <a:pPr marL="742950" indent="-742950">
              <a:buFont typeface="+mj-lt"/>
              <a:buAutoNum type="arabicPeriod"/>
            </a:pPr>
            <a:r>
              <a:rPr lang="zh-Hans" altLang="en-US" sz="1600" dirty="0"/>
              <a:t>购买酒水、食物</a:t>
            </a:r>
            <a:endParaRPr lang="en-US" altLang="zh-Hans" sz="1600" dirty="0"/>
          </a:p>
          <a:p>
            <a:pPr marL="742950" indent="-742950">
              <a:buFont typeface="+mj-lt"/>
              <a:buAutoNum type="arabicPeriod"/>
            </a:pPr>
            <a:r>
              <a:rPr lang="zh-Hans" altLang="en-US" sz="1600" dirty="0"/>
              <a:t>洗衣店的到家服务</a:t>
            </a:r>
            <a:endParaRPr lang="en-US" altLang="zh-Hans" sz="1600" dirty="0"/>
          </a:p>
          <a:p>
            <a:pPr marL="742950" indent="-742950">
              <a:buFont typeface="+mj-lt"/>
              <a:buAutoNum type="arabicPeriod"/>
            </a:pPr>
            <a:r>
              <a:rPr lang="zh-Hans" altLang="en-US" sz="1600" dirty="0"/>
              <a:t>管家服务</a:t>
            </a:r>
            <a:endParaRPr lang="en-US" altLang="zh-Hans" sz="1600" dirty="0"/>
          </a:p>
          <a:p>
            <a:pPr marL="742950" indent="-742950">
              <a:buFont typeface="+mj-lt"/>
              <a:buAutoNum type="arabicPeriod"/>
            </a:pPr>
            <a:r>
              <a:rPr lang="zh-Hans" altLang="en-US" sz="1600" dirty="0"/>
              <a:t>卡拉</a:t>
            </a:r>
            <a:r>
              <a:rPr lang="en-US" altLang="zh-Hans" sz="1600" dirty="0"/>
              <a:t>OK</a:t>
            </a:r>
            <a:r>
              <a:rPr lang="zh-Hans" altLang="en-US" sz="1600" dirty="0"/>
              <a:t>订房服务</a:t>
            </a:r>
            <a:endParaRPr lang="en-US" altLang="zh-Hans" sz="1600" dirty="0"/>
          </a:p>
          <a:p>
            <a:pPr marL="742950" indent="-742950">
              <a:buFont typeface="+mj-lt"/>
              <a:buAutoNum type="arabicPeriod"/>
            </a:pPr>
            <a:r>
              <a:rPr lang="zh-Hans" altLang="en-US" sz="1600" dirty="0"/>
              <a:t>比价与定价服务</a:t>
            </a:r>
            <a:endParaRPr lang="en-US" altLang="zh-Hans" sz="1600" dirty="0"/>
          </a:p>
          <a:p>
            <a:pPr marL="742950" indent="-742950">
              <a:buFont typeface="+mj-lt"/>
              <a:buAutoNum type="arabicPeriod"/>
            </a:pPr>
            <a:r>
              <a:rPr lang="zh-Hans" altLang="en-US" sz="1600" dirty="0"/>
              <a:t>交换虚拟货币</a:t>
            </a:r>
            <a:endParaRPr lang="en-US" altLang="zh-Hans" sz="1600" dirty="0"/>
          </a:p>
          <a:p>
            <a:pPr marL="742950" indent="-742950">
              <a:buFont typeface="+mj-lt"/>
              <a:buAutoNum type="arabicPeriod"/>
            </a:pPr>
            <a:r>
              <a:rPr lang="zh-Hans" altLang="en-US" sz="1600" dirty="0"/>
              <a:t>实时定位</a:t>
            </a:r>
            <a:endParaRPr lang="en-US" sz="1600" dirty="0"/>
          </a:p>
          <a:p>
            <a:pPr marL="742950" indent="-742950">
              <a:buFont typeface="+mj-lt"/>
              <a:buAutoNum type="arabicPeriod"/>
            </a:pPr>
            <a:r>
              <a:rPr lang="zh-Hans" altLang="en-US" sz="1600" dirty="0"/>
              <a:t>交付水电煤气款项</a:t>
            </a:r>
            <a:endParaRPr lang="en-US" sz="1600" dirty="0"/>
          </a:p>
          <a:p>
            <a:pPr marL="742950" indent="-742950">
              <a:buFont typeface="+mj-lt"/>
              <a:buAutoNum type="arabicPeriod"/>
            </a:pPr>
            <a:r>
              <a:rPr lang="zh-Hans" altLang="en-US" sz="1600" dirty="0"/>
              <a:t>个人财富管理</a:t>
            </a:r>
            <a:endParaRPr lang="en-US" sz="1600" dirty="0"/>
          </a:p>
          <a:p>
            <a:pPr marL="742950" indent="-742950">
              <a:buFont typeface="+mj-lt"/>
              <a:buAutoNum type="arabicPeriod"/>
            </a:pPr>
            <a:r>
              <a:rPr lang="zh-Hans" altLang="en-US" sz="1600" dirty="0"/>
              <a:t>支付公益捐款</a:t>
            </a:r>
            <a:endParaRPr lang="en-US" altLang="zh-Hans" sz="1600" dirty="0"/>
          </a:p>
          <a:p>
            <a:pPr marL="742950" indent="-742950">
              <a:buFont typeface="+mj-lt"/>
              <a:buAutoNum type="arabicPeriod"/>
            </a:pPr>
            <a:r>
              <a:rPr lang="zh-Hans" altLang="en-US" sz="1600" dirty="0"/>
              <a:t>游戏积分纪录</a:t>
            </a:r>
            <a:endParaRPr lang="en-US" altLang="zh-Hans" sz="1600" dirty="0"/>
          </a:p>
          <a:p>
            <a:pPr marL="742950" indent="-742950">
              <a:buFont typeface="+mj-lt"/>
              <a:buAutoNum type="arabicPeriod"/>
            </a:pPr>
            <a:r>
              <a:rPr lang="zh-Hans" altLang="en-US" sz="1600" dirty="0"/>
              <a:t>定制汽车设计</a:t>
            </a:r>
            <a:endParaRPr lang="en-US" altLang="zh-Hans" sz="1600" dirty="0"/>
          </a:p>
          <a:p>
            <a:pPr marL="742950" indent="-742950">
              <a:buFont typeface="+mj-lt"/>
              <a:buAutoNum type="arabicPeriod"/>
            </a:pPr>
            <a:r>
              <a:rPr lang="zh-Hans" altLang="en-US" sz="1600" dirty="0"/>
              <a:t>购买家用</a:t>
            </a:r>
            <a:r>
              <a:rPr lang="en-US" altLang="zh-Hans" sz="1600" dirty="0"/>
              <a:t>/</a:t>
            </a:r>
            <a:r>
              <a:rPr lang="zh-Hans" altLang="en-US" sz="1600" dirty="0"/>
              <a:t>办公室的 饮用水</a:t>
            </a:r>
            <a:endParaRPr lang="en-US" sz="1600" dirty="0"/>
          </a:p>
        </p:txBody>
      </p:sp>
      <p:grpSp>
        <p:nvGrpSpPr>
          <p:cNvPr id="10" name="Group 9">
            <a:extLst>
              <a:ext uri="{FF2B5EF4-FFF2-40B4-BE49-F238E27FC236}">
                <a16:creationId xmlns:a16="http://schemas.microsoft.com/office/drawing/2014/main" id="{BABBEA3A-25A9-A24B-8CDD-9D502260C6D0}"/>
              </a:ext>
            </a:extLst>
          </p:cNvPr>
          <p:cNvGrpSpPr/>
          <p:nvPr/>
        </p:nvGrpSpPr>
        <p:grpSpPr>
          <a:xfrm>
            <a:off x="387068" y="1308492"/>
            <a:ext cx="7547832" cy="5220368"/>
            <a:chOff x="96303" y="1244462"/>
            <a:chExt cx="7547832" cy="5220368"/>
          </a:xfrm>
        </p:grpSpPr>
        <p:pic>
          <p:nvPicPr>
            <p:cNvPr id="7" name="Picture 6">
              <a:extLst>
                <a:ext uri="{FF2B5EF4-FFF2-40B4-BE49-F238E27FC236}">
                  <a16:creationId xmlns:a16="http://schemas.microsoft.com/office/drawing/2014/main" id="{4176611B-17DF-144D-BF58-A8103A26CE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303" y="1244462"/>
              <a:ext cx="1848981" cy="5220368"/>
            </a:xfrm>
            <a:prstGeom prst="rect">
              <a:avLst/>
            </a:prstGeom>
          </p:spPr>
        </p:pic>
        <p:pic>
          <p:nvPicPr>
            <p:cNvPr id="9" name="Picture 8">
              <a:extLst>
                <a:ext uri="{FF2B5EF4-FFF2-40B4-BE49-F238E27FC236}">
                  <a16:creationId xmlns:a16="http://schemas.microsoft.com/office/drawing/2014/main" id="{F48C79C0-E1F0-E64C-B10D-3EB9FE4A46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43145" y="1244462"/>
              <a:ext cx="1900330" cy="5220368"/>
            </a:xfrm>
            <a:prstGeom prst="rect">
              <a:avLst/>
            </a:prstGeom>
          </p:spPr>
        </p:pic>
        <p:pic>
          <p:nvPicPr>
            <p:cNvPr id="15" name="Picture 14">
              <a:extLst>
                <a:ext uri="{FF2B5EF4-FFF2-40B4-BE49-F238E27FC236}">
                  <a16:creationId xmlns:a16="http://schemas.microsoft.com/office/drawing/2014/main" id="{16BA626F-B72C-8247-ABE1-C2A71F08B6B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43475" y="1244462"/>
              <a:ext cx="1900330" cy="5220368"/>
            </a:xfrm>
            <a:prstGeom prst="rect">
              <a:avLst/>
            </a:prstGeom>
          </p:spPr>
        </p:pic>
        <p:pic>
          <p:nvPicPr>
            <p:cNvPr id="17" name="Picture 16">
              <a:extLst>
                <a:ext uri="{FF2B5EF4-FFF2-40B4-BE49-F238E27FC236}">
                  <a16:creationId xmlns:a16="http://schemas.microsoft.com/office/drawing/2014/main" id="{8D2F44B7-D95D-C742-95B3-738853A04C5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743805" y="1244462"/>
              <a:ext cx="1900330" cy="5220368"/>
            </a:xfrm>
            <a:prstGeom prst="rect">
              <a:avLst/>
            </a:prstGeom>
          </p:spPr>
        </p:pic>
      </p:grpSp>
    </p:spTree>
    <p:extLst>
      <p:ext uri="{BB962C8B-B14F-4D97-AF65-F5344CB8AC3E}">
        <p14:creationId xmlns:p14="http://schemas.microsoft.com/office/powerpoint/2010/main" val="1028713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区块链</a:t>
            </a:r>
            <a:r>
              <a:rPr lang="en-US" altLang="zh-Hans" dirty="0"/>
              <a:t>/</a:t>
            </a:r>
            <a:r>
              <a:rPr lang="en-US" altLang="zh-Hans" dirty="0" err="1"/>
              <a:t>DApp</a:t>
            </a:r>
            <a:r>
              <a:rPr lang="zh-Hans" altLang="en-US" dirty="0"/>
              <a:t>的商业秩序？</a:t>
            </a:r>
            <a:endParaRPr lang="en-US" altLang="zh-CN" dirty="0"/>
          </a:p>
        </p:txBody>
      </p:sp>
      <p:graphicFrame>
        <p:nvGraphicFramePr>
          <p:cNvPr id="5" name="Table 4">
            <a:extLst>
              <a:ext uri="{FF2B5EF4-FFF2-40B4-BE49-F238E27FC236}">
                <a16:creationId xmlns:a16="http://schemas.microsoft.com/office/drawing/2014/main" id="{B31E0672-A1BB-494E-AD00-860B7117F049}"/>
              </a:ext>
            </a:extLst>
          </p:cNvPr>
          <p:cNvGraphicFramePr>
            <a:graphicFrameLocks noGrp="1"/>
          </p:cNvGraphicFramePr>
          <p:nvPr>
            <p:extLst/>
          </p:nvPr>
        </p:nvGraphicFramePr>
        <p:xfrm>
          <a:off x="651435" y="2241175"/>
          <a:ext cx="10500660" cy="4016184"/>
        </p:xfrm>
        <a:graphic>
          <a:graphicData uri="http://schemas.openxmlformats.org/drawingml/2006/table">
            <a:tbl>
              <a:tblPr firstRow="1" bandRow="1">
                <a:tableStyleId>{5C22544A-7EE6-4342-B048-85BDC9FD1C3A}</a:tableStyleId>
              </a:tblPr>
              <a:tblGrid>
                <a:gridCol w="2647577">
                  <a:extLst>
                    <a:ext uri="{9D8B030D-6E8A-4147-A177-3AD203B41FA5}">
                      <a16:colId xmlns:a16="http://schemas.microsoft.com/office/drawing/2014/main" val="496812988"/>
                    </a:ext>
                  </a:extLst>
                </a:gridCol>
                <a:gridCol w="3872753">
                  <a:extLst>
                    <a:ext uri="{9D8B030D-6E8A-4147-A177-3AD203B41FA5}">
                      <a16:colId xmlns:a16="http://schemas.microsoft.com/office/drawing/2014/main" val="3433167736"/>
                    </a:ext>
                  </a:extLst>
                </a:gridCol>
                <a:gridCol w="3980330">
                  <a:extLst>
                    <a:ext uri="{9D8B030D-6E8A-4147-A177-3AD203B41FA5}">
                      <a16:colId xmlns:a16="http://schemas.microsoft.com/office/drawing/2014/main" val="3955220957"/>
                    </a:ext>
                  </a:extLst>
                </a:gridCol>
              </a:tblGrid>
              <a:tr h="669364">
                <a:tc>
                  <a:txBody>
                    <a:bodyPr/>
                    <a:lstStyle/>
                    <a:p>
                      <a:pPr algn="ctr"/>
                      <a:r>
                        <a:rPr lang="zh-Hans" altLang="en-US" dirty="0">
                          <a:latin typeface="Weibei SC" panose="03000800000000000000" pitchFamily="66" charset="-128"/>
                          <a:ea typeface="Weibei SC" panose="03000800000000000000" pitchFamily="66" charset="-128"/>
                        </a:rPr>
                        <a:t>经济行为</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功能</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现有的电商（微商）平台</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现有的基于区块链的经济活动</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714063203"/>
                  </a:ext>
                </a:extLst>
              </a:tr>
              <a:tr h="669364">
                <a:tc>
                  <a:txBody>
                    <a:bodyPr/>
                    <a:lstStyle/>
                    <a:p>
                      <a:pPr algn="ctr"/>
                      <a:r>
                        <a:rPr lang="zh-Hans" altLang="en-US" dirty="0">
                          <a:latin typeface="Weibei SC" panose="03000800000000000000" pitchFamily="66" charset="-128"/>
                          <a:ea typeface="Weibei SC" panose="03000800000000000000" pitchFamily="66" charset="-128"/>
                        </a:rPr>
                        <a:t>商品与服务的供应者</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实名化的电商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用户</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任何可上网的参与者</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70267122"/>
                  </a:ext>
                </a:extLst>
              </a:tr>
              <a:tr h="669364">
                <a:tc>
                  <a:txBody>
                    <a:bodyPr/>
                    <a:lstStyle/>
                    <a:p>
                      <a:pPr algn="ctr"/>
                      <a:r>
                        <a:rPr lang="zh-Hans" altLang="en-US" dirty="0">
                          <a:latin typeface="Weibei SC" panose="03000800000000000000" pitchFamily="66" charset="-128"/>
                          <a:ea typeface="Weibei SC" panose="03000800000000000000" pitchFamily="66" charset="-128"/>
                        </a:rPr>
                        <a:t>计算资源的提供者</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微商平台提供者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任何可上网的参与者</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563442807"/>
                  </a:ext>
                </a:extLst>
              </a:tr>
              <a:tr h="669364">
                <a:tc>
                  <a:txBody>
                    <a:bodyPr/>
                    <a:lstStyle/>
                    <a:p>
                      <a:pPr algn="ctr"/>
                      <a:r>
                        <a:rPr lang="zh-Hans" altLang="en-US" dirty="0">
                          <a:latin typeface="Weibei SC" panose="03000800000000000000" pitchFamily="66" charset="-128"/>
                          <a:ea typeface="Weibei SC" panose="03000800000000000000" pitchFamily="66" charset="-128"/>
                        </a:rPr>
                        <a:t>经济规则制定者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微商平台提供者</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制定经济规则之软件开发者团队</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4213054845"/>
                  </a:ext>
                </a:extLst>
              </a:tr>
              <a:tr h="669364">
                <a:tc>
                  <a:txBody>
                    <a:bodyPr/>
                    <a:lstStyle/>
                    <a:p>
                      <a:pPr algn="ctr"/>
                      <a:r>
                        <a:rPr lang="zh-Hans" altLang="en-US" dirty="0">
                          <a:latin typeface="Weibei SC" panose="03000800000000000000" pitchFamily="66" charset="-128"/>
                          <a:ea typeface="Weibei SC" panose="03000800000000000000" pitchFamily="66" charset="-128"/>
                        </a:rPr>
                        <a:t>经济法规执行者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微商平台提供者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通过某种“可信”软件</a:t>
                      </a:r>
                      <a:r>
                        <a:rPr lang="en-US" altLang="zh-Hans" dirty="0" err="1">
                          <a:latin typeface="Weibei SC" panose="03000800000000000000" pitchFamily="66" charset="-128"/>
                          <a:ea typeface="Weibei SC" panose="03000800000000000000" pitchFamily="66" charset="-128"/>
                        </a:rPr>
                        <a:t>DApp</a:t>
                      </a:r>
                      <a:r>
                        <a:rPr lang="zh-Hans" altLang="en-US" dirty="0">
                          <a:latin typeface="Weibei SC" panose="03000800000000000000" pitchFamily="66" charset="-128"/>
                          <a:ea typeface="Weibei SC" panose="03000800000000000000" pitchFamily="66" charset="-128"/>
                        </a:rPr>
                        <a:t>执法</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566726912"/>
                  </a:ext>
                </a:extLst>
              </a:tr>
              <a:tr h="669364">
                <a:tc>
                  <a:txBody>
                    <a:bodyPr/>
                    <a:lstStyle/>
                    <a:p>
                      <a:pPr algn="ctr"/>
                      <a:r>
                        <a:rPr lang="zh-Hans" altLang="en-US" dirty="0">
                          <a:latin typeface="Weibei SC" panose="03000800000000000000" pitchFamily="66" charset="-128"/>
                          <a:ea typeface="Weibei SC" panose="03000800000000000000" pitchFamily="66" charset="-128"/>
                        </a:rPr>
                        <a:t>法规执行的媒介</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责任电商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微商的线上</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线下服务机构</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某种“可信”软件</a:t>
                      </a:r>
                      <a:r>
                        <a:rPr lang="en-US" altLang="zh-Hans" dirty="0" err="1">
                          <a:latin typeface="Weibei SC" panose="03000800000000000000" pitchFamily="66" charset="-128"/>
                          <a:ea typeface="Weibei SC" panose="03000800000000000000" pitchFamily="66" charset="-128"/>
                        </a:rPr>
                        <a:t>DApp</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1000110334"/>
                  </a:ext>
                </a:extLst>
              </a:tr>
            </a:tbl>
          </a:graphicData>
        </a:graphic>
      </p:graphicFrame>
      <p:sp>
        <p:nvSpPr>
          <p:cNvPr id="9" name="TextBox 8">
            <a:extLst>
              <a:ext uri="{FF2B5EF4-FFF2-40B4-BE49-F238E27FC236}">
                <a16:creationId xmlns:a16="http://schemas.microsoft.com/office/drawing/2014/main" id="{B0557F99-76E0-0143-985F-46DDF77686AA}"/>
              </a:ext>
            </a:extLst>
          </p:cNvPr>
          <p:cNvSpPr txBox="1"/>
          <p:nvPr/>
        </p:nvSpPr>
        <p:spPr>
          <a:xfrm>
            <a:off x="329784" y="6478504"/>
            <a:ext cx="11585223"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改自：</a:t>
            </a:r>
            <a:r>
              <a:rPr kumimoji="0" 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https://</a:t>
            </a:r>
            <a:r>
              <a:rPr kumimoji="0" lang="en-US" sz="1400" b="0" i="0" u="none" strike="noStrike" kern="1200" cap="none" spc="0" normalizeH="0" baseline="0" noProof="0" dirty="0" err="1">
                <a:ln>
                  <a:noFill/>
                </a:ln>
                <a:solidFill>
                  <a:prstClr val="white"/>
                </a:solidFill>
                <a:effectLst/>
                <a:uLnTx/>
                <a:uFillTx/>
                <a:latin typeface="Weibei SC" panose="03000800000000000000" pitchFamily="66" charset="-128"/>
                <a:ea typeface="Weibei SC" panose="03000800000000000000" pitchFamily="66" charset="-128"/>
                <a:cs typeface="+mn-cs"/>
              </a:rPr>
              <a:t>blog.otiumcapital.com</a:t>
            </a:r>
            <a:r>
              <a:rPr kumimoji="0" 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/token-economy-101-or-why-blockchain-powered-decentralized-networks-are-important-310de1cc8bac</a:t>
            </a:r>
          </a:p>
        </p:txBody>
      </p:sp>
      <p:sp>
        <p:nvSpPr>
          <p:cNvPr id="6" name="Rectangle 5">
            <a:extLst>
              <a:ext uri="{FF2B5EF4-FFF2-40B4-BE49-F238E27FC236}">
                <a16:creationId xmlns:a16="http://schemas.microsoft.com/office/drawing/2014/main" id="{9E485517-C6A9-6449-9297-8543C0D92A9B}"/>
              </a:ext>
            </a:extLst>
          </p:cNvPr>
          <p:cNvSpPr/>
          <p:nvPr/>
        </p:nvSpPr>
        <p:spPr>
          <a:xfrm>
            <a:off x="3344130" y="1666285"/>
            <a:ext cx="3917282" cy="4500283"/>
          </a:xfrm>
          <a:prstGeom prst="rect">
            <a:avLst/>
          </a:prstGeom>
          <a:noFill/>
          <a:ln w="127000">
            <a:solidFill>
              <a:srgbClr val="FFC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rPr>
              <a:t>法界</a:t>
            </a:r>
            <a:endParaRPr kumimoji="0" 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endParaRPr>
          </a:p>
        </p:txBody>
      </p:sp>
      <p:sp>
        <p:nvSpPr>
          <p:cNvPr id="7" name="Rectangle 6">
            <a:extLst>
              <a:ext uri="{FF2B5EF4-FFF2-40B4-BE49-F238E27FC236}">
                <a16:creationId xmlns:a16="http://schemas.microsoft.com/office/drawing/2014/main" id="{0DCD0B11-0EA7-D547-B358-FA13B249784A}"/>
              </a:ext>
            </a:extLst>
          </p:cNvPr>
          <p:cNvSpPr/>
          <p:nvPr/>
        </p:nvSpPr>
        <p:spPr>
          <a:xfrm>
            <a:off x="3012141" y="1165413"/>
            <a:ext cx="8319247" cy="5119454"/>
          </a:xfrm>
          <a:prstGeom prst="rect">
            <a:avLst/>
          </a:prstGeom>
          <a:noFill/>
          <a:ln w="127000">
            <a:solidFill>
              <a:srgbClr val="FF0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无界</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1331540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微商</a:t>
            </a:r>
            <a:r>
              <a:rPr lang="zh-TW" altLang="en-US" dirty="0"/>
              <a:t>通证经济</a:t>
            </a:r>
            <a:r>
              <a:rPr lang="zh-Hans" altLang="en-US" dirty="0"/>
              <a:t>有</a:t>
            </a:r>
            <a:r>
              <a:rPr lang="en-US" altLang="zh-Hant" dirty="0"/>
              <a:t>3600</a:t>
            </a:r>
            <a:r>
              <a:rPr lang="zh-Hans" altLang="en-US" dirty="0"/>
              <a:t>万销售人员</a:t>
            </a:r>
            <a:endParaRPr lang="zh-TW" altLang="en-US" dirty="0"/>
          </a:p>
        </p:txBody>
      </p:sp>
      <p:sp>
        <p:nvSpPr>
          <p:cNvPr id="5" name="Content Placeholder 2">
            <a:extLst>
              <a:ext uri="{FF2B5EF4-FFF2-40B4-BE49-F238E27FC236}">
                <a16:creationId xmlns:a16="http://schemas.microsoft.com/office/drawing/2014/main" id="{9B2A4B8D-B195-0F43-AAAA-0B6200EB3512}"/>
              </a:ext>
            </a:extLst>
          </p:cNvPr>
          <p:cNvSpPr txBox="1">
            <a:spLocks/>
          </p:cNvSpPr>
          <p:nvPr/>
        </p:nvSpPr>
        <p:spPr>
          <a:xfrm>
            <a:off x="3059400" y="5931809"/>
            <a:ext cx="6153628" cy="9261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区块链可以给更大的机会</a:t>
            </a:r>
            <a:r>
              <a:rPr kumimoji="0" lang="zh-CN" altLang="en-US" sz="4000" b="0" i="0" u="none" strike="noStrike" kern="1200" cap="none" spc="0" normalizeH="0" baseline="0" noProof="0" dirty="0">
                <a:ln>
                  <a:noFill/>
                </a:ln>
                <a:solidFill>
                  <a:prstClr val="white"/>
                </a:solidFill>
                <a:effectLst/>
                <a:uLnTx/>
                <a:uFillTx/>
                <a:latin typeface="Rockwell" pitchFamily="18" charset="0"/>
                <a:ea typeface="Weibei SC" charset="-122"/>
              </a:rPr>
              <a:t>？</a:t>
            </a:r>
            <a:endParaRPr kumimoji="0" lang="en-US" sz="4000" b="0" i="0" u="none" strike="noStrike" kern="1200" cap="none" spc="0" normalizeH="0" baseline="0" noProof="0" dirty="0">
              <a:ln>
                <a:noFill/>
              </a:ln>
              <a:solidFill>
                <a:prstClr val="white"/>
              </a:solidFill>
              <a:effectLst/>
              <a:uLnTx/>
              <a:uFillTx/>
              <a:latin typeface="Rockwell" pitchFamily="18" charset="0"/>
              <a:ea typeface="Weibei SC" charset="-122"/>
            </a:endParaRPr>
          </a:p>
        </p:txBody>
      </p:sp>
      <p:pic>
        <p:nvPicPr>
          <p:cNvPr id="6" name="Picture 5">
            <a:extLst>
              <a:ext uri="{FF2B5EF4-FFF2-40B4-BE49-F238E27FC236}">
                <a16:creationId xmlns:a16="http://schemas.microsoft.com/office/drawing/2014/main" id="{23976473-9C1D-8A4F-8D24-80E7BC13BE86}"/>
              </a:ext>
            </a:extLst>
          </p:cNvPr>
          <p:cNvPicPr>
            <a:picLocks noChangeAspect="1"/>
          </p:cNvPicPr>
          <p:nvPr/>
        </p:nvPicPr>
        <p:blipFill>
          <a:blip r:embed="rId2"/>
          <a:stretch>
            <a:fillRect/>
          </a:stretch>
        </p:blipFill>
        <p:spPr>
          <a:xfrm>
            <a:off x="1042415" y="1741107"/>
            <a:ext cx="10187598" cy="3153304"/>
          </a:xfrm>
          <a:prstGeom prst="rect">
            <a:avLst/>
          </a:prstGeom>
        </p:spPr>
      </p:pic>
      <p:sp>
        <p:nvSpPr>
          <p:cNvPr id="7" name="Content Placeholder 2">
            <a:extLst>
              <a:ext uri="{FF2B5EF4-FFF2-40B4-BE49-F238E27FC236}">
                <a16:creationId xmlns:a16="http://schemas.microsoft.com/office/drawing/2014/main" id="{8A2BD962-5F90-5747-B2E3-6ED29ECC0B83}"/>
              </a:ext>
            </a:extLst>
          </p:cNvPr>
          <p:cNvSpPr txBox="1">
            <a:spLocks/>
          </p:cNvSpPr>
          <p:nvPr/>
        </p:nvSpPr>
        <p:spPr>
          <a:xfrm>
            <a:off x="2771806" y="5080533"/>
            <a:ext cx="6728816" cy="9261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altLang="zh-Hans" sz="4000" b="0" i="0" u="none" strike="noStrike" kern="1200" cap="none" spc="0" normalizeH="0" baseline="0" noProof="0" dirty="0">
                <a:ln>
                  <a:noFill/>
                </a:ln>
                <a:solidFill>
                  <a:prstClr val="white"/>
                </a:solidFill>
                <a:effectLst/>
                <a:uLnTx/>
                <a:uFillTx/>
                <a:latin typeface="Rockwell" pitchFamily="18" charset="0"/>
                <a:ea typeface="Weibei SC" charset="-122"/>
              </a:rPr>
              <a:t>8600</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亿 </a:t>
            </a:r>
            <a:r>
              <a:rPr kumimoji="0" lang="zh-Hans" altLang="en-US" sz="2800" b="0" i="0" u="none" strike="noStrike" kern="1200" cap="none" spc="0" normalizeH="0" baseline="0" noProof="0" dirty="0">
                <a:ln>
                  <a:noFill/>
                </a:ln>
                <a:solidFill>
                  <a:prstClr val="white"/>
                </a:solidFill>
                <a:effectLst/>
                <a:uLnTx/>
                <a:uFillTx/>
                <a:latin typeface="Rockwell" pitchFamily="18" charset="0"/>
                <a:ea typeface="Weibei SC" charset="-122"/>
              </a:rPr>
              <a:t>*</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 </a:t>
            </a:r>
            <a:r>
              <a:rPr kumimoji="0" lang="en-US" altLang="zh-Hans" sz="4000" b="0" i="0" u="none" strike="noStrike" kern="1200" cap="none" spc="0" normalizeH="0" baseline="0" noProof="0" dirty="0">
                <a:ln>
                  <a:noFill/>
                </a:ln>
                <a:solidFill>
                  <a:prstClr val="white"/>
                </a:solidFill>
                <a:effectLst/>
                <a:uLnTx/>
                <a:uFillTx/>
                <a:latin typeface="Rockwell" pitchFamily="18" charset="0"/>
                <a:ea typeface="Weibei SC" charset="-122"/>
              </a:rPr>
              <a:t>170%</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 </a:t>
            </a:r>
            <a:r>
              <a:rPr kumimoji="0" lang="en-US" altLang="zh-Hans" sz="4000" b="0" i="0" u="none" strike="noStrike" kern="1200" cap="none" spc="0" normalizeH="0" baseline="0" noProof="0" dirty="0">
                <a:ln>
                  <a:noFill/>
                </a:ln>
                <a:solidFill>
                  <a:prstClr val="white"/>
                </a:solidFill>
                <a:effectLst/>
                <a:uLnTx/>
                <a:uFillTx/>
                <a:latin typeface="Rockwell" pitchFamily="18" charset="0"/>
                <a:ea typeface="Weibei SC" charset="-122"/>
              </a:rPr>
              <a:t>= 14620</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亿</a:t>
            </a:r>
            <a:endParaRPr kumimoji="0" lang="en-US" sz="4000" b="0" i="0" u="none" strike="noStrike" kern="1200" cap="none" spc="0" normalizeH="0" baseline="0" noProof="0" dirty="0">
              <a:ln>
                <a:noFill/>
              </a:ln>
              <a:solidFill>
                <a:prstClr val="white"/>
              </a:solidFill>
              <a:effectLst/>
              <a:uLnTx/>
              <a:uFillTx/>
              <a:latin typeface="Rockwell" pitchFamily="18" charset="0"/>
              <a:ea typeface="Weibei SC" charset="-122"/>
            </a:endParaRPr>
          </a:p>
        </p:txBody>
      </p:sp>
    </p:spTree>
    <p:extLst>
      <p:ext uri="{BB962C8B-B14F-4D97-AF65-F5344CB8AC3E}">
        <p14:creationId xmlns:p14="http://schemas.microsoft.com/office/powerpoint/2010/main" val="2546414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D5C8FB3-6B57-EB4A-A8BF-57FCE227E041}"/>
              </a:ext>
            </a:extLst>
          </p:cNvPr>
          <p:cNvGraphicFramePr>
            <a:graphicFrameLocks noGrp="1"/>
          </p:cNvGraphicFramePr>
          <p:nvPr>
            <p:extLst/>
          </p:nvPr>
        </p:nvGraphicFramePr>
        <p:xfrm>
          <a:off x="790231" y="2560637"/>
          <a:ext cx="10486620" cy="3517432"/>
        </p:xfrm>
        <a:graphic>
          <a:graphicData uri="http://schemas.openxmlformats.org/drawingml/2006/table">
            <a:tbl>
              <a:tblPr firstRow="1" bandRow="1">
                <a:tableStyleId>{5C22544A-7EE6-4342-B048-85BDC9FD1C3A}</a:tableStyleId>
              </a:tblPr>
              <a:tblGrid>
                <a:gridCol w="3495540">
                  <a:extLst>
                    <a:ext uri="{9D8B030D-6E8A-4147-A177-3AD203B41FA5}">
                      <a16:colId xmlns:a16="http://schemas.microsoft.com/office/drawing/2014/main" val="4011170281"/>
                    </a:ext>
                  </a:extLst>
                </a:gridCol>
                <a:gridCol w="3495540">
                  <a:extLst>
                    <a:ext uri="{9D8B030D-6E8A-4147-A177-3AD203B41FA5}">
                      <a16:colId xmlns:a16="http://schemas.microsoft.com/office/drawing/2014/main" val="3577421051"/>
                    </a:ext>
                  </a:extLst>
                </a:gridCol>
                <a:gridCol w="3495540">
                  <a:extLst>
                    <a:ext uri="{9D8B030D-6E8A-4147-A177-3AD203B41FA5}">
                      <a16:colId xmlns:a16="http://schemas.microsoft.com/office/drawing/2014/main" val="3956787936"/>
                    </a:ext>
                  </a:extLst>
                </a:gridCol>
              </a:tblGrid>
              <a:tr h="879358">
                <a:tc>
                  <a:txBody>
                    <a:bodyPr/>
                    <a:lstStyle/>
                    <a:p>
                      <a:pPr algn="ctr"/>
                      <a:r>
                        <a:rPr lang="zh-Hans" altLang="en-US" sz="3600" dirty="0">
                          <a:latin typeface="Weibei SC" panose="03000800000000000000" pitchFamily="66" charset="-128"/>
                          <a:ea typeface="Weibei SC" panose="03000800000000000000" pitchFamily="66" charset="-128"/>
                        </a:rPr>
                        <a:t>功能</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现有工具</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下一代科技手段</a:t>
                      </a:r>
                      <a:endParaRPr lang="en-US" sz="36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3673692195"/>
                  </a:ext>
                </a:extLst>
              </a:tr>
              <a:tr h="879358">
                <a:tc>
                  <a:txBody>
                    <a:bodyPr/>
                    <a:lstStyle/>
                    <a:p>
                      <a:pPr algn="ctr"/>
                      <a:r>
                        <a:rPr lang="zh-Hans" altLang="en-US" sz="2000" dirty="0">
                          <a:latin typeface="Weibei SC" panose="03000800000000000000" pitchFamily="66" charset="-128"/>
                          <a:ea typeface="Weibei SC" panose="03000800000000000000" pitchFamily="66" charset="-128"/>
                        </a:rPr>
                        <a:t>网络协作</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微信支付、支付宝</a:t>
                      </a:r>
                      <a:endParaRPr lang="en-US" sz="2000"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sz="2000" dirty="0">
                          <a:latin typeface="Weibei SC" panose="03000800000000000000" pitchFamily="66" charset="-128"/>
                          <a:ea typeface="Weibei SC" panose="03000800000000000000" pitchFamily="66" charset="-128"/>
                        </a:rPr>
                        <a:t>区块链、智能合约</a:t>
                      </a:r>
                      <a:r>
                        <a:rPr lang="en-US" altLang="zh-Hans" sz="2000" dirty="0">
                          <a:latin typeface="Weibei SC" panose="03000800000000000000" pitchFamily="66" charset="-128"/>
                          <a:ea typeface="Weibei SC" panose="03000800000000000000" pitchFamily="66" charset="-128"/>
                        </a:rPr>
                        <a:t>(</a:t>
                      </a:r>
                      <a:r>
                        <a:rPr lang="en-US" altLang="zh-Hans" sz="2000" dirty="0" err="1">
                          <a:latin typeface="Weibei SC" panose="03000800000000000000" pitchFamily="66" charset="-128"/>
                          <a:ea typeface="Weibei SC" panose="03000800000000000000" pitchFamily="66" charset="-128"/>
                        </a:rPr>
                        <a:t>DApp</a:t>
                      </a:r>
                      <a:r>
                        <a:rPr lang="en-US" altLang="zh-Hans" sz="2000" dirty="0">
                          <a:latin typeface="Weibei SC" panose="03000800000000000000" pitchFamily="66" charset="-128"/>
                          <a:ea typeface="Weibei SC" panose="03000800000000000000" pitchFamily="66" charset="-128"/>
                        </a:rPr>
                        <a:t>)</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536692463"/>
                  </a:ext>
                </a:extLst>
              </a:tr>
              <a:tr h="879358">
                <a:tc>
                  <a:txBody>
                    <a:bodyPr/>
                    <a:lstStyle/>
                    <a:p>
                      <a:pPr algn="ctr"/>
                      <a:r>
                        <a:rPr lang="zh-Hans" altLang="en-US" sz="2000" dirty="0">
                          <a:latin typeface="Weibei SC" panose="03000800000000000000" pitchFamily="66" charset="-128"/>
                          <a:ea typeface="Weibei SC" panose="03000800000000000000" pitchFamily="66" charset="-128"/>
                        </a:rPr>
                        <a:t>可确权的数字资产</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二维码、微信群人力确认</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物本朔源、计算容器私有化</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564130047"/>
                  </a:ext>
                </a:extLst>
              </a:tr>
              <a:tr h="879358">
                <a:tc>
                  <a:txBody>
                    <a:bodyPr/>
                    <a:lstStyle/>
                    <a:p>
                      <a:pPr algn="ctr"/>
                      <a:r>
                        <a:rPr lang="zh-Hans" altLang="en-US" sz="2000" dirty="0">
                          <a:latin typeface="Weibei SC" panose="03000800000000000000" pitchFamily="66" charset="-128"/>
                          <a:ea typeface="Weibei SC" panose="03000800000000000000" pitchFamily="66" charset="-128"/>
                        </a:rPr>
                        <a:t>可计算的商业情报</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微信机器人、小程序、</a:t>
                      </a:r>
                      <a:endParaRPr lang="en-US" altLang="zh-Hans" sz="2000" dirty="0">
                        <a:latin typeface="Weibei SC" panose="03000800000000000000" pitchFamily="66" charset="-128"/>
                        <a:ea typeface="Weibei SC" panose="03000800000000000000" pitchFamily="66" charset="-128"/>
                      </a:endParaRPr>
                    </a:p>
                    <a:p>
                      <a:pPr algn="ctr"/>
                      <a:r>
                        <a:rPr lang="zh-Hans" altLang="en-US" sz="2000" dirty="0">
                          <a:latin typeface="Weibei SC" panose="03000800000000000000" pitchFamily="66" charset="-128"/>
                          <a:ea typeface="Weibei SC" panose="03000800000000000000" pitchFamily="66" charset="-128"/>
                        </a:rPr>
                        <a:t>微商平台</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商情的搜寻与推断</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458666765"/>
                  </a:ext>
                </a:extLst>
              </a:tr>
            </a:tbl>
          </a:graphicData>
        </a:graphic>
      </p:graphicFrame>
      <p:sp>
        <p:nvSpPr>
          <p:cNvPr id="2" name="Title 1"/>
          <p:cNvSpPr>
            <a:spLocks noGrp="1"/>
          </p:cNvSpPr>
          <p:nvPr>
            <p:ph type="title"/>
          </p:nvPr>
        </p:nvSpPr>
        <p:spPr>
          <a:xfrm>
            <a:off x="329784" y="274638"/>
            <a:ext cx="11407514" cy="1143000"/>
          </a:xfrm>
        </p:spPr>
        <p:txBody>
          <a:bodyPr>
            <a:normAutofit/>
          </a:bodyPr>
          <a:lstStyle/>
          <a:p>
            <a:r>
              <a:rPr lang="zh-Hans" altLang="en-US" dirty="0"/>
              <a:t>通证经济</a:t>
            </a:r>
            <a:r>
              <a:rPr lang="zh-TW" altLang="en-US" dirty="0"/>
              <a:t>的发展空间</a:t>
            </a:r>
            <a:endParaRPr lang="en-US" altLang="zh-CN" dirty="0"/>
          </a:p>
        </p:txBody>
      </p:sp>
      <p:sp>
        <p:nvSpPr>
          <p:cNvPr id="4" name="Rectangle 3">
            <a:extLst>
              <a:ext uri="{FF2B5EF4-FFF2-40B4-BE49-F238E27FC236}">
                <a16:creationId xmlns:a16="http://schemas.microsoft.com/office/drawing/2014/main" id="{7FB926C6-1897-124A-A291-71BCF3FBE1C9}"/>
              </a:ext>
            </a:extLst>
          </p:cNvPr>
          <p:cNvSpPr/>
          <p:nvPr/>
        </p:nvSpPr>
        <p:spPr>
          <a:xfrm>
            <a:off x="4491612" y="1784583"/>
            <a:ext cx="3048000" cy="4500283"/>
          </a:xfrm>
          <a:prstGeom prst="rect">
            <a:avLst/>
          </a:prstGeom>
          <a:noFill/>
          <a:ln w="127000">
            <a:solidFill>
              <a:srgbClr val="FFC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rPr>
              <a:t>法界</a:t>
            </a:r>
            <a:endParaRPr kumimoji="0" 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endParaRPr>
          </a:p>
        </p:txBody>
      </p:sp>
      <p:sp>
        <p:nvSpPr>
          <p:cNvPr id="5" name="Rectangle 4">
            <a:extLst>
              <a:ext uri="{FF2B5EF4-FFF2-40B4-BE49-F238E27FC236}">
                <a16:creationId xmlns:a16="http://schemas.microsoft.com/office/drawing/2014/main" id="{F9FFC8A9-9BA7-0E42-8BFA-54AC33A62CB8}"/>
              </a:ext>
            </a:extLst>
          </p:cNvPr>
          <p:cNvSpPr/>
          <p:nvPr/>
        </p:nvSpPr>
        <p:spPr>
          <a:xfrm>
            <a:off x="4078940" y="1165412"/>
            <a:ext cx="7658358" cy="5486399"/>
          </a:xfrm>
          <a:prstGeom prst="rect">
            <a:avLst/>
          </a:prstGeom>
          <a:noFill/>
          <a:ln w="127000">
            <a:solidFill>
              <a:srgbClr val="FF0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无界</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2238605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sz="4800" dirty="0"/>
              <a:t>商情的搜集与推断</a:t>
            </a:r>
            <a:endParaRPr lang="en-US" altLang="zh-CN" sz="4800" dirty="0"/>
          </a:p>
        </p:txBody>
      </p:sp>
      <p:sp>
        <p:nvSpPr>
          <p:cNvPr id="10" name="Title 1">
            <a:extLst>
              <a:ext uri="{FF2B5EF4-FFF2-40B4-BE49-F238E27FC236}">
                <a16:creationId xmlns:a16="http://schemas.microsoft.com/office/drawing/2014/main" id="{F192467B-7D86-AD4D-BEE6-8667C5E77FA0}"/>
              </a:ext>
            </a:extLst>
          </p:cNvPr>
          <p:cNvSpPr txBox="1">
            <a:spLocks/>
          </p:cNvSpPr>
          <p:nvPr/>
        </p:nvSpPr>
        <p:spPr>
          <a:xfrm>
            <a:off x="913454" y="2488739"/>
            <a:ext cx="10240173" cy="208210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rPr>
              <a:t>弱势群体其实是最大的</a:t>
            </a:r>
            <a:endParaRPr lang="en-US" altLang="zh-TW" sz="6600" dirty="0">
              <a:solidFill>
                <a:prstClr val="white"/>
              </a:solidFill>
            </a:endParaRPr>
          </a:p>
          <a:p>
            <a:pPr lvl="0"/>
            <a:r>
              <a:rPr lang="zh-TW" altLang="en-US" sz="6600" dirty="0">
                <a:solidFill>
                  <a:prstClr val="white"/>
                </a:solidFill>
              </a:rPr>
              <a:t>数字资产生产者</a:t>
            </a:r>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4192202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61156" y="1269538"/>
            <a:ext cx="10454663" cy="3370195"/>
          </a:xfrm>
          <a:prstGeom prst="rect">
            <a:avLst/>
          </a:prstGeom>
        </p:spPr>
        <p:txBody>
          <a:bodyPr vert="horz" lIns="91440" tIns="45720" rIns="91440" bIns="45720" rtlCol="0" anchor="ctr">
            <a:normAutofit fontScale="525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kumimoji="0" lang="zh-TW" altLang="en-US" sz="6600" b="0" i="0" u="none" strike="noStrike" kern="1200" cap="none" spc="0" normalizeH="0" baseline="0" noProof="0" dirty="0">
                <a:ln>
                  <a:noFill/>
                </a:ln>
                <a:solidFill>
                  <a:prstClr val="white"/>
                </a:solidFill>
                <a:effectLst/>
                <a:uLnTx/>
                <a:uFillTx/>
                <a:latin typeface="Weibei SC" charset="-122"/>
                <a:ea typeface="Weibei SC" charset="-122"/>
              </a:rPr>
              <a:t>在网络化通证经济的时代</a:t>
            </a:r>
            <a:r>
              <a:rPr kumimoji="0" lang="zh-Hans" altLang="en-US" sz="6600" b="0" i="0" u="none" strike="noStrike" kern="1200" cap="none" spc="0" normalizeH="0" baseline="0" noProof="0" dirty="0">
                <a:ln>
                  <a:noFill/>
                </a:ln>
                <a:solidFill>
                  <a:prstClr val="white"/>
                </a:solidFill>
                <a:effectLst/>
                <a:uLnTx/>
                <a:uFillTx/>
                <a:latin typeface="Weibei SC" charset="-122"/>
                <a:ea typeface="Weibei SC" charset="-122"/>
              </a:rPr>
              <a:t>：</a:t>
            </a:r>
            <a:endParaRPr kumimoji="0" lang="en-US" altLang="zh-Hans" sz="6600" b="0" i="0" u="none" strike="noStrike" kern="1200" cap="none" spc="0" normalizeH="0" baseline="0" noProof="0" dirty="0">
              <a:ln>
                <a:noFill/>
              </a:ln>
              <a:solidFill>
                <a:prstClr val="white"/>
              </a:solidFill>
              <a:effectLst/>
              <a:uLnTx/>
              <a:uFillTx/>
              <a:latin typeface="Weibei SC" charset="-122"/>
              <a:ea typeface="Weibei SC" charset="-122"/>
            </a:endParaRPr>
          </a:p>
          <a:p>
            <a:pPr lvl="0"/>
            <a:r>
              <a:rPr kumimoji="0" lang="zh-TW" altLang="en-US" sz="6600" b="0" i="0" u="none" strike="noStrike" kern="1200" cap="none" spc="0" normalizeH="0" baseline="0" noProof="0" dirty="0">
                <a:ln>
                  <a:noFill/>
                </a:ln>
                <a:solidFill>
                  <a:prstClr val="white"/>
                </a:solidFill>
                <a:effectLst/>
                <a:uLnTx/>
                <a:uFillTx/>
                <a:latin typeface="Weibei SC" charset="-122"/>
                <a:ea typeface="Weibei SC" charset="-122"/>
              </a:rPr>
              <a:t>数字资产的实用价值远大于数字货币</a:t>
            </a:r>
            <a:endParaRPr kumimoji="0" lang="en-US" altLang="zh-TW" sz="6600" b="0" i="0" u="none" strike="noStrike" kern="1200" cap="none" spc="0" normalizeH="0" baseline="0" noProof="0" dirty="0">
              <a:ln>
                <a:noFill/>
              </a:ln>
              <a:solidFill>
                <a:prstClr val="white"/>
              </a:solidFill>
              <a:effectLst/>
              <a:uLnTx/>
              <a:uFillTx/>
              <a:latin typeface="Weibei SC" charset="-122"/>
              <a:ea typeface="Weibei SC" charset="-122"/>
            </a:endParaRPr>
          </a:p>
          <a:p>
            <a:pPr lvl="0"/>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a:p>
            <a:pPr lvl="0"/>
            <a:r>
              <a:rPr lang="zh-TW" altLang="en-US" sz="6600" dirty="0">
                <a:solidFill>
                  <a:prstClr val="white"/>
                </a:solidFill>
              </a:rPr>
              <a:t>所以</a:t>
            </a:r>
            <a:endParaRPr lang="en-US" altLang="zh-TW" sz="6600" dirty="0">
              <a:solidFill>
                <a:prstClr val="white"/>
              </a:solidFill>
            </a:endParaRPr>
          </a:p>
          <a:p>
            <a:pPr lvl="0"/>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a:p>
            <a:pPr lvl="0"/>
            <a:r>
              <a:rPr lang="zh-TW" altLang="en-US" sz="6600" dirty="0">
                <a:solidFill>
                  <a:prstClr val="white"/>
                </a:solidFill>
              </a:rPr>
              <a:t>我们需要让更多人可以</a:t>
            </a:r>
            <a:endParaRPr lang="en-US" altLang="zh-TW" sz="6600" dirty="0">
              <a:solidFill>
                <a:prstClr val="white"/>
              </a:solidFill>
            </a:endParaRPr>
          </a:p>
          <a:p>
            <a:pPr lvl="0"/>
            <a:r>
              <a:rPr lang="zh-TW" altLang="en-US" sz="6600" dirty="0">
                <a:solidFill>
                  <a:prstClr val="white"/>
                </a:solidFill>
              </a:rPr>
              <a:t>平等自由地调度属于他们的数字资产</a:t>
            </a:r>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3613227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Autofit/>
          </a:bodyPr>
          <a:lstStyle/>
          <a:p>
            <a:r>
              <a:rPr lang="zh-Hans" altLang="en-US" dirty="0"/>
              <a:t>区块链提</a:t>
            </a:r>
            <a:r>
              <a:rPr lang="zh-TW" altLang="en-US" dirty="0"/>
              <a:t>让技术弱势群体创造可信数据</a:t>
            </a:r>
            <a:endParaRPr lang="en-US" altLang="zh-CN" dirty="0"/>
          </a:p>
        </p:txBody>
      </p:sp>
      <p:pic>
        <p:nvPicPr>
          <p:cNvPr id="4" name="Picture 3">
            <a:extLst>
              <a:ext uri="{FF2B5EF4-FFF2-40B4-BE49-F238E27FC236}">
                <a16:creationId xmlns:a16="http://schemas.microsoft.com/office/drawing/2014/main" id="{FE8E3E4B-922C-B349-B083-D7EA840195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9783" y="1270370"/>
            <a:ext cx="5668823" cy="3337489"/>
          </a:xfrm>
          <a:prstGeom prst="rect">
            <a:avLst/>
          </a:prstGeom>
        </p:spPr>
      </p:pic>
      <p:grpSp>
        <p:nvGrpSpPr>
          <p:cNvPr id="3" name="Group 2">
            <a:extLst>
              <a:ext uri="{FF2B5EF4-FFF2-40B4-BE49-F238E27FC236}">
                <a16:creationId xmlns:a16="http://schemas.microsoft.com/office/drawing/2014/main" id="{156AB745-E069-B843-BA53-DF4C8835DA7F}"/>
              </a:ext>
            </a:extLst>
          </p:cNvPr>
          <p:cNvGrpSpPr/>
          <p:nvPr/>
        </p:nvGrpSpPr>
        <p:grpSpPr>
          <a:xfrm>
            <a:off x="5998606" y="3789746"/>
            <a:ext cx="5965931" cy="2496923"/>
            <a:chOff x="5998606" y="3789746"/>
            <a:chExt cx="5965931" cy="2496923"/>
          </a:xfrm>
        </p:grpSpPr>
        <p:pic>
          <p:nvPicPr>
            <p:cNvPr id="11" name="Picture 10">
              <a:extLst>
                <a:ext uri="{FF2B5EF4-FFF2-40B4-BE49-F238E27FC236}">
                  <a16:creationId xmlns:a16="http://schemas.microsoft.com/office/drawing/2014/main" id="{5590BFE4-9F95-3B46-AB12-74B8A7063A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12" name="TextBox 11">
              <a:extLst>
                <a:ext uri="{FF2B5EF4-FFF2-40B4-BE49-F238E27FC236}">
                  <a16:creationId xmlns:a16="http://schemas.microsoft.com/office/drawing/2014/main" id="{62190E5B-EFF0-C840-B285-A1EFFC1E3C58}"/>
                </a:ext>
              </a:extLst>
            </p:cNvPr>
            <p:cNvSpPr txBox="1"/>
            <p:nvPr/>
          </p:nvSpPr>
          <p:spPr>
            <a:xfrm>
              <a:off x="8551296"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4" name="TextBox 13">
              <a:extLst>
                <a:ext uri="{FF2B5EF4-FFF2-40B4-BE49-F238E27FC236}">
                  <a16:creationId xmlns:a16="http://schemas.microsoft.com/office/drawing/2014/main" id="{D0076E92-1BD5-0741-9850-1524BBF67B6D}"/>
                </a:ext>
              </a:extLst>
            </p:cNvPr>
            <p:cNvSpPr txBox="1"/>
            <p:nvPr/>
          </p:nvSpPr>
          <p:spPr>
            <a:xfrm>
              <a:off x="9810423"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5" name="TextBox 14">
              <a:extLst>
                <a:ext uri="{FF2B5EF4-FFF2-40B4-BE49-F238E27FC236}">
                  <a16:creationId xmlns:a16="http://schemas.microsoft.com/office/drawing/2014/main" id="{28D19C96-B177-A64E-A00A-0182765D8DA4}"/>
                </a:ext>
              </a:extLst>
            </p:cNvPr>
            <p:cNvSpPr txBox="1"/>
            <p:nvPr/>
          </p:nvSpPr>
          <p:spPr>
            <a:xfrm>
              <a:off x="1106954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6" name="TextBox 15">
              <a:extLst>
                <a:ext uri="{FF2B5EF4-FFF2-40B4-BE49-F238E27FC236}">
                  <a16:creationId xmlns:a16="http://schemas.microsoft.com/office/drawing/2014/main" id="{D8F612D1-D0F8-BA48-AE0A-7CFC7A9A1762}"/>
                </a:ext>
              </a:extLst>
            </p:cNvPr>
            <p:cNvSpPr txBox="1"/>
            <p:nvPr/>
          </p:nvSpPr>
          <p:spPr>
            <a:xfrm>
              <a:off x="729216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7" name="TextBox 16">
              <a:extLst>
                <a:ext uri="{FF2B5EF4-FFF2-40B4-BE49-F238E27FC236}">
                  <a16:creationId xmlns:a16="http://schemas.microsoft.com/office/drawing/2014/main" id="{B1FE3320-02B5-584C-A304-34B039D1C2D9}"/>
                </a:ext>
              </a:extLst>
            </p:cNvPr>
            <p:cNvSpPr txBox="1"/>
            <p:nvPr/>
          </p:nvSpPr>
          <p:spPr>
            <a:xfrm>
              <a:off x="6033042"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
        <p:nvSpPr>
          <p:cNvPr id="18" name="TextBox 17">
            <a:extLst>
              <a:ext uri="{FF2B5EF4-FFF2-40B4-BE49-F238E27FC236}">
                <a16:creationId xmlns:a16="http://schemas.microsoft.com/office/drawing/2014/main" id="{E5477F70-4580-FA40-90A0-468D53DC8C7B}"/>
              </a:ext>
            </a:extLst>
          </p:cNvPr>
          <p:cNvSpPr txBox="1"/>
          <p:nvPr/>
        </p:nvSpPr>
        <p:spPr>
          <a:xfrm>
            <a:off x="6255223" y="2437006"/>
            <a:ext cx="5519460" cy="10772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区块链：一种基于不直接相关</a:t>
            </a:r>
            <a:endParaRPr kumimoji="0" lang="en-US" altLang="zh-Han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的交易事件公证日志（时钟）</a:t>
            </a:r>
            <a:endParaRPr kumimoji="0" 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 name="Picture 12">
            <a:extLst>
              <a:ext uri="{FF2B5EF4-FFF2-40B4-BE49-F238E27FC236}">
                <a16:creationId xmlns:a16="http://schemas.microsoft.com/office/drawing/2014/main" id="{13B52356-5CE7-3348-B1A6-0317429EDC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5873" y="1169416"/>
            <a:ext cx="1646910" cy="1093933"/>
          </a:xfrm>
          <a:prstGeom prst="rect">
            <a:avLst/>
          </a:prstGeom>
        </p:spPr>
      </p:pic>
      <p:sp>
        <p:nvSpPr>
          <p:cNvPr id="19" name="TextBox 18">
            <a:extLst>
              <a:ext uri="{FF2B5EF4-FFF2-40B4-BE49-F238E27FC236}">
                <a16:creationId xmlns:a16="http://schemas.microsoft.com/office/drawing/2014/main" id="{C3D6C6B1-AF62-B84F-B853-A0657442B0CA}"/>
              </a:ext>
            </a:extLst>
          </p:cNvPr>
          <p:cNvSpPr txBox="1"/>
          <p:nvPr/>
        </p:nvSpPr>
        <p:spPr>
          <a:xfrm>
            <a:off x="507551" y="5064982"/>
            <a:ext cx="5109091" cy="10772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物联网：铺天盖地地传感器</a:t>
            </a:r>
            <a:endParaRPr kumimoji="0" lang="en-US" altLang="zh-Han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采集物理信息提供可信数据</a:t>
            </a:r>
            <a:endParaRPr kumimoji="0" 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20" name="TextBox 19">
            <a:extLst>
              <a:ext uri="{FF2B5EF4-FFF2-40B4-BE49-F238E27FC236}">
                <a16:creationId xmlns:a16="http://schemas.microsoft.com/office/drawing/2014/main" id="{523B4FB0-5E19-6F48-8BC2-9CE3DDD773C4}"/>
              </a:ext>
            </a:extLst>
          </p:cNvPr>
          <p:cNvSpPr txBox="1"/>
          <p:nvPr/>
        </p:nvSpPr>
        <p:spPr>
          <a:xfrm>
            <a:off x="586400" y="2755792"/>
            <a:ext cx="141577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物联网</a:t>
            </a:r>
            <a:endParaRPr kumimoji="0" lang="en-US" sz="32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307718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uk-UA"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uk-UA"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itle 4"/>
          <p:cNvSpPr>
            <a:spLocks noGrp="1"/>
          </p:cNvSpPr>
          <p:nvPr>
            <p:ph type="title"/>
          </p:nvPr>
        </p:nvSpPr>
        <p:spPr/>
        <p:txBody>
          <a:bodyPr>
            <a:normAutofit/>
          </a:bodyPr>
          <a:lstStyle/>
          <a:p>
            <a:r>
              <a:rPr lang="zh-TW" altLang="en-US" sz="4800" dirty="0">
                <a:latin typeface="Weibei SC" panose="03000800000000000000" pitchFamily="66" charset="-128"/>
                <a:ea typeface="Weibei SC" panose="03000800000000000000" pitchFamily="66" charset="-128"/>
                <a:cs typeface="Hei" charset="-122"/>
              </a:rPr>
              <a:t>区块链</a:t>
            </a:r>
            <a:r>
              <a:rPr lang="zh-Hans" altLang="en-US" sz="4800" dirty="0">
                <a:latin typeface="Weibei SC" panose="03000800000000000000" pitchFamily="66" charset="-128"/>
                <a:ea typeface="Weibei SC" panose="03000800000000000000" pitchFamily="66" charset="-128"/>
                <a:cs typeface="Hei" charset="-122"/>
              </a:rPr>
              <a:t>：</a:t>
            </a:r>
            <a:r>
              <a:rPr lang="zh-TW" altLang="en-US" sz="4800" dirty="0">
                <a:latin typeface="Weibei SC" panose="03000800000000000000" pitchFamily="66" charset="-128"/>
                <a:ea typeface="Weibei SC" panose="03000800000000000000" pitchFamily="66" charset="-128"/>
                <a:cs typeface="Hei" charset="-122"/>
              </a:rPr>
              <a:t>时空场景中的可信标示系统</a:t>
            </a:r>
            <a:endParaRPr lang="en-US" sz="4800" dirty="0">
              <a:latin typeface="Weibei SC" panose="03000800000000000000" pitchFamily="66" charset="-128"/>
              <a:ea typeface="Weibei SC" panose="03000800000000000000" pitchFamily="66" charset="-128"/>
            </a:endParaRPr>
          </a:p>
        </p:txBody>
      </p:sp>
      <p:cxnSp>
        <p:nvCxnSpPr>
          <p:cNvPr id="10" name="Straight Arrow Connector 9"/>
          <p:cNvCxnSpPr>
            <a:stCxn id="7" idx="0"/>
            <a:endCxn id="8" idx="1"/>
          </p:cNvCxnSpPr>
          <p:nvPr/>
        </p:nvCxnSpPr>
        <p:spPr>
          <a:xfrm flipV="1">
            <a:off x="2599366" y="2205252"/>
            <a:ext cx="2005750" cy="2536154"/>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7586884" y="2205252"/>
            <a:ext cx="2032699" cy="2514170"/>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108482" y="4741406"/>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rPr>
              <a:t>时间</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endParaRPr>
          </a:p>
        </p:txBody>
      </p:sp>
      <p:sp>
        <p:nvSpPr>
          <p:cNvPr id="9" name="Rectangle 8"/>
          <p:cNvSpPr/>
          <p:nvPr/>
        </p:nvSpPr>
        <p:spPr>
          <a:xfrm>
            <a:off x="8128699" y="4719422"/>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rPr>
              <a:t>空间</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endParaRPr>
          </a:p>
        </p:txBody>
      </p:sp>
      <p:sp>
        <p:nvSpPr>
          <p:cNvPr id="8" name="Rectangle 7"/>
          <p:cNvSpPr/>
          <p:nvPr/>
        </p:nvSpPr>
        <p:spPr>
          <a:xfrm>
            <a:off x="4605116" y="1443252"/>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rPr>
              <a:t>可信度</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endParaRPr>
          </a:p>
        </p:txBody>
      </p:sp>
      <p:cxnSp>
        <p:nvCxnSpPr>
          <p:cNvPr id="296" name="Straight Arrow Connector 295"/>
          <p:cNvCxnSpPr>
            <a:stCxn id="7" idx="3"/>
            <a:endCxn id="9" idx="1"/>
          </p:cNvCxnSpPr>
          <p:nvPr/>
        </p:nvCxnSpPr>
        <p:spPr>
          <a:xfrm flipV="1">
            <a:off x="4090250" y="5481422"/>
            <a:ext cx="4038449" cy="21984"/>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B02914D-37B3-304E-94B8-A0799D49E325}"/>
              </a:ext>
            </a:extLst>
          </p:cNvPr>
          <p:cNvSpPr/>
          <p:nvPr/>
        </p:nvSpPr>
        <p:spPr>
          <a:xfrm>
            <a:off x="10192456" y="5118775"/>
            <a:ext cx="646994" cy="635285"/>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通证</a:t>
            </a:r>
            <a:endParaRPr kumimoji="0" lang="en-US" altLang="zh-CN"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7" name="Oval 16">
            <a:extLst>
              <a:ext uri="{FF2B5EF4-FFF2-40B4-BE49-F238E27FC236}">
                <a16:creationId xmlns:a16="http://schemas.microsoft.com/office/drawing/2014/main" id="{66D6C057-BFF4-9643-B91C-AACB44C727A1}"/>
              </a:ext>
            </a:extLst>
          </p:cNvPr>
          <p:cNvSpPr/>
          <p:nvPr/>
        </p:nvSpPr>
        <p:spPr>
          <a:xfrm>
            <a:off x="8414103" y="5160493"/>
            <a:ext cx="646994" cy="635285"/>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通证</a:t>
            </a:r>
            <a:endParaRPr kumimoji="0" lang="en-US" altLang="zh-CN" sz="18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pic>
        <p:nvPicPr>
          <p:cNvPr id="5122" name="Picture 2" descr="http://coloringhub.com/wp-content/uploads/2014/02/Clock-coloring-pages-4.jpg">
            <a:extLst>
              <a:ext uri="{FF2B5EF4-FFF2-40B4-BE49-F238E27FC236}">
                <a16:creationId xmlns:a16="http://schemas.microsoft.com/office/drawing/2014/main" id="{443E688E-A030-1E4A-8985-8B2A11C3801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35851" y="5170678"/>
            <a:ext cx="583382" cy="583382"/>
          </a:xfrm>
          <a:prstGeom prst="ellipse">
            <a:avLst/>
          </a:prstGeom>
          <a:ln w="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5126" name="Picture 6" descr="Image result for digital Clock logo">
            <a:extLst>
              <a:ext uri="{FF2B5EF4-FFF2-40B4-BE49-F238E27FC236}">
                <a16:creationId xmlns:a16="http://schemas.microsoft.com/office/drawing/2014/main" id="{38EE3C7B-D24A-274A-8DD4-FACB9F306A15}"/>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240396" y="5330640"/>
            <a:ext cx="864096" cy="323548"/>
          </a:xfrm>
          <a:prstGeom prst="rect">
            <a:avLst/>
          </a:prstGeom>
          <a:solidFill>
            <a:schemeClr val="bg1"/>
          </a:solidFill>
        </p:spPr>
      </p:pic>
      <p:pic>
        <p:nvPicPr>
          <p:cNvPr id="23" name="Picture 8" descr="Related image">
            <a:hlinkClick r:id="rId4"/>
            <a:extLst>
              <a:ext uri="{FF2B5EF4-FFF2-40B4-BE49-F238E27FC236}">
                <a16:creationId xmlns:a16="http://schemas.microsoft.com/office/drawing/2014/main" id="{1ADD38CD-5624-6048-9138-6CB65FBC7F0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95194" y="3404256"/>
            <a:ext cx="1508991" cy="100442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Related image">
            <a:hlinkClick r:id="rId6"/>
            <a:extLst>
              <a:ext uri="{FF2B5EF4-FFF2-40B4-BE49-F238E27FC236}">
                <a16:creationId xmlns:a16="http://schemas.microsoft.com/office/drawing/2014/main" id="{ABC6688B-617E-5947-A891-35A67EEEA303}"/>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786269" y="3437562"/>
            <a:ext cx="1601229" cy="9884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23F73F4-4C51-F549-9741-649910A805B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689319" y="3569389"/>
            <a:ext cx="2627878" cy="1721436"/>
          </a:xfrm>
          <a:prstGeom prst="rect">
            <a:avLst/>
          </a:prstGeom>
        </p:spPr>
      </p:pic>
      <p:pic>
        <p:nvPicPr>
          <p:cNvPr id="25" name="Picture 24">
            <a:extLst>
              <a:ext uri="{FF2B5EF4-FFF2-40B4-BE49-F238E27FC236}">
                <a16:creationId xmlns:a16="http://schemas.microsoft.com/office/drawing/2014/main" id="{2BA8BFD1-2E90-F742-A0A2-8E4F37F1323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1384" y="1465236"/>
            <a:ext cx="2905080" cy="1710350"/>
          </a:xfrm>
          <a:prstGeom prst="rect">
            <a:avLst/>
          </a:prstGeom>
        </p:spPr>
      </p:pic>
      <p:grpSp>
        <p:nvGrpSpPr>
          <p:cNvPr id="26" name="Group 25">
            <a:extLst>
              <a:ext uri="{FF2B5EF4-FFF2-40B4-BE49-F238E27FC236}">
                <a16:creationId xmlns:a16="http://schemas.microsoft.com/office/drawing/2014/main" id="{15BF0E7C-E174-D44B-AC15-957AECE6977F}"/>
              </a:ext>
            </a:extLst>
          </p:cNvPr>
          <p:cNvGrpSpPr/>
          <p:nvPr/>
        </p:nvGrpSpPr>
        <p:grpSpPr>
          <a:xfrm>
            <a:off x="8181917" y="1530567"/>
            <a:ext cx="3631564" cy="1204301"/>
            <a:chOff x="5998606" y="3789746"/>
            <a:chExt cx="6076190" cy="2567155"/>
          </a:xfrm>
        </p:grpSpPr>
        <p:pic>
          <p:nvPicPr>
            <p:cNvPr id="27" name="Picture 26">
              <a:extLst>
                <a:ext uri="{FF2B5EF4-FFF2-40B4-BE49-F238E27FC236}">
                  <a16:creationId xmlns:a16="http://schemas.microsoft.com/office/drawing/2014/main" id="{10A761F2-DE98-9044-9954-4438B243684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28" name="TextBox 27">
              <a:extLst>
                <a:ext uri="{FF2B5EF4-FFF2-40B4-BE49-F238E27FC236}">
                  <a16:creationId xmlns:a16="http://schemas.microsoft.com/office/drawing/2014/main" id="{8D2450BE-A57B-F24D-AEF7-18663249522A}"/>
                </a:ext>
              </a:extLst>
            </p:cNvPr>
            <p:cNvSpPr txBox="1"/>
            <p:nvPr/>
          </p:nvSpPr>
          <p:spPr>
            <a:xfrm>
              <a:off x="8551296" y="5859422"/>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29" name="TextBox 28">
              <a:extLst>
                <a:ext uri="{FF2B5EF4-FFF2-40B4-BE49-F238E27FC236}">
                  <a16:creationId xmlns:a16="http://schemas.microsoft.com/office/drawing/2014/main" id="{2EC07274-A1FD-B64A-882B-647B5447DBEF}"/>
                </a:ext>
              </a:extLst>
            </p:cNvPr>
            <p:cNvSpPr txBox="1"/>
            <p:nvPr/>
          </p:nvSpPr>
          <p:spPr>
            <a:xfrm>
              <a:off x="9810423"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0" name="TextBox 29">
              <a:extLst>
                <a:ext uri="{FF2B5EF4-FFF2-40B4-BE49-F238E27FC236}">
                  <a16:creationId xmlns:a16="http://schemas.microsoft.com/office/drawing/2014/main" id="{6C9484A7-058C-4C4C-8B93-F5450425BAE5}"/>
                </a:ext>
              </a:extLst>
            </p:cNvPr>
            <p:cNvSpPr txBox="1"/>
            <p:nvPr/>
          </p:nvSpPr>
          <p:spPr>
            <a:xfrm>
              <a:off x="11069549"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1" name="TextBox 30">
              <a:extLst>
                <a:ext uri="{FF2B5EF4-FFF2-40B4-BE49-F238E27FC236}">
                  <a16:creationId xmlns:a16="http://schemas.microsoft.com/office/drawing/2014/main" id="{67AFEF13-A9A5-0D4E-9BDD-4D81BED0CB8C}"/>
                </a:ext>
              </a:extLst>
            </p:cNvPr>
            <p:cNvSpPr txBox="1"/>
            <p:nvPr/>
          </p:nvSpPr>
          <p:spPr>
            <a:xfrm>
              <a:off x="7292170"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2" name="TextBox 31">
              <a:extLst>
                <a:ext uri="{FF2B5EF4-FFF2-40B4-BE49-F238E27FC236}">
                  <a16:creationId xmlns:a16="http://schemas.microsoft.com/office/drawing/2014/main" id="{D9A4582D-8662-974A-B799-BBAABBB5FDB3}"/>
                </a:ext>
              </a:extLst>
            </p:cNvPr>
            <p:cNvSpPr txBox="1"/>
            <p:nvPr/>
          </p:nvSpPr>
          <p:spPr>
            <a:xfrm>
              <a:off x="6033042"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pic>
        <p:nvPicPr>
          <p:cNvPr id="33" name="Picture 22" descr="Image result for blockchain">
            <a:hlinkClick r:id="rId11"/>
            <a:extLst>
              <a:ext uri="{FF2B5EF4-FFF2-40B4-BE49-F238E27FC236}">
                <a16:creationId xmlns:a16="http://schemas.microsoft.com/office/drawing/2014/main" id="{AF583EB3-4BDD-8145-A635-78B8FBA4EFBD}"/>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5771459" y="2383294"/>
            <a:ext cx="752471" cy="47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36642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以</a:t>
            </a:r>
            <a:r>
              <a:rPr lang="zh-Hans" altLang="en-US" dirty="0"/>
              <a:t>微商</a:t>
            </a:r>
            <a:r>
              <a:rPr lang="zh-TW" altLang="en-US" dirty="0"/>
              <a:t>为例</a:t>
            </a:r>
            <a:r>
              <a:rPr lang="zh-Hans" altLang="en-US" dirty="0"/>
              <a:t>：（团队协作）</a:t>
            </a:r>
            <a:r>
              <a:rPr lang="zh-Hant" altLang="en-US" dirty="0"/>
              <a:t>的</a:t>
            </a:r>
            <a:r>
              <a:rPr lang="zh-Hans" altLang="en-US" dirty="0"/>
              <a:t>可信计算</a:t>
            </a:r>
            <a:r>
              <a:rPr lang="en-US" altLang="zh-Hans" dirty="0"/>
              <a:t>”</a:t>
            </a:r>
            <a:r>
              <a:rPr lang="zh-Hans" altLang="en-US" dirty="0"/>
              <a:t>容器</a:t>
            </a:r>
            <a:r>
              <a:rPr lang="en-US" altLang="zh-Hans" dirty="0"/>
              <a:t>”</a:t>
            </a:r>
            <a:endParaRPr lang="en-US" altLang="zh-CN" dirty="0"/>
          </a:p>
        </p:txBody>
      </p:sp>
      <p:sp>
        <p:nvSpPr>
          <p:cNvPr id="31" name="Content Placeholder 2"/>
          <p:cNvSpPr>
            <a:spLocks noGrp="1"/>
          </p:cNvSpPr>
          <p:nvPr>
            <p:ph idx="1"/>
          </p:nvPr>
        </p:nvSpPr>
        <p:spPr>
          <a:xfrm>
            <a:off x="580796" y="1902508"/>
            <a:ext cx="11156502" cy="4582959"/>
          </a:xfrm>
        </p:spPr>
        <p:txBody>
          <a:bodyPr>
            <a:normAutofit/>
          </a:bodyPr>
          <a:lstStyle/>
          <a:p>
            <a:r>
              <a:rPr lang="zh-Hans" altLang="en-US" sz="4000" dirty="0"/>
              <a:t>记录团队协作的工作派遣、日志、进度</a:t>
            </a:r>
            <a:endParaRPr lang="en-US" altLang="zh-Hans" sz="4000" dirty="0"/>
          </a:p>
          <a:p>
            <a:r>
              <a:rPr lang="zh-Hans" altLang="en-US" sz="4000" dirty="0"/>
              <a:t>便于在手机上使用的界面：移动办公环境</a:t>
            </a:r>
            <a:endParaRPr lang="en-US" altLang="zh-Hans" sz="4000" dirty="0"/>
          </a:p>
          <a:p>
            <a:r>
              <a:rPr lang="zh-Hans" altLang="en-US" sz="4000" dirty="0"/>
              <a:t>联系媒体文件的链接</a:t>
            </a:r>
            <a:endParaRPr lang="en-US" altLang="zh-Hans" sz="4000" dirty="0"/>
          </a:p>
          <a:p>
            <a:pPr lvl="1"/>
            <a:r>
              <a:rPr lang="zh-Hans" altLang="en-US" sz="3600" dirty="0"/>
              <a:t>可以跨越多个不同数据历史，搜寻相关内容：</a:t>
            </a:r>
            <a:endParaRPr lang="en-US" altLang="zh-Hans" sz="3600" dirty="0"/>
          </a:p>
          <a:p>
            <a:pPr lvl="2"/>
            <a:r>
              <a:rPr lang="zh-Hans" altLang="en-US" sz="3200" dirty="0"/>
              <a:t>如使用微信的机器人，采集微信的通话记录</a:t>
            </a:r>
            <a:endParaRPr lang="en-US" altLang="zh-Hans" sz="3200" dirty="0"/>
          </a:p>
          <a:p>
            <a:pPr lvl="2"/>
            <a:r>
              <a:rPr lang="zh-Hans" altLang="en-US" sz="3200" dirty="0"/>
              <a:t>将微信记录放到相应的微商私有的数字资产库中</a:t>
            </a:r>
            <a:endParaRPr lang="en-US" sz="3200" dirty="0"/>
          </a:p>
        </p:txBody>
      </p:sp>
    </p:spTree>
    <p:extLst>
      <p:ext uri="{BB962C8B-B14F-4D97-AF65-F5344CB8AC3E}">
        <p14:creationId xmlns:p14="http://schemas.microsoft.com/office/powerpoint/2010/main" val="1519692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Hans" altLang="en-US" dirty="0"/>
              <a:t>微商工作流</a:t>
            </a:r>
            <a:r>
              <a:rPr lang="en-US" altLang="zh-Hans" dirty="0"/>
              <a:t> Workflow </a:t>
            </a:r>
            <a:r>
              <a:rPr lang="zh-Hans" altLang="en-US" dirty="0"/>
              <a:t>容器化的典型案例</a:t>
            </a:r>
            <a:endParaRPr lang="zh-CN" altLang="en-US" dirty="0"/>
          </a:p>
        </p:txBody>
      </p:sp>
      <p:pic>
        <p:nvPicPr>
          <p:cNvPr id="3" name="Picture 2">
            <a:extLst>
              <a:ext uri="{FF2B5EF4-FFF2-40B4-BE49-F238E27FC236}">
                <a16:creationId xmlns:a16="http://schemas.microsoft.com/office/drawing/2014/main" id="{E656D28D-564F-9949-A67F-5135E6BE11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8952" y="4255476"/>
            <a:ext cx="7214091" cy="2545897"/>
          </a:xfrm>
          <a:prstGeom prst="rect">
            <a:avLst/>
          </a:prstGeom>
        </p:spPr>
      </p:pic>
      <p:sp>
        <p:nvSpPr>
          <p:cNvPr id="4" name="TextBox 3">
            <a:extLst>
              <a:ext uri="{FF2B5EF4-FFF2-40B4-BE49-F238E27FC236}">
                <a16:creationId xmlns:a16="http://schemas.microsoft.com/office/drawing/2014/main" id="{ECB54C3B-2A1B-EF44-BC61-2F081376E37D}"/>
              </a:ext>
            </a:extLst>
          </p:cNvPr>
          <p:cNvSpPr txBox="1"/>
          <p:nvPr/>
        </p:nvSpPr>
        <p:spPr>
          <a:xfrm>
            <a:off x="3124638" y="6432042"/>
            <a:ext cx="594271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dianshang.bjweimob.com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sem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bd</a:t>
            </a:r>
            <a:r>
              <a:rPr kumimoji="0" lang="en-US" sz="1800" b="0" i="0" u="none" strike="noStrike" kern="1200" cap="none" spc="0" normalizeH="0" baseline="0" noProof="0" dirty="0">
                <a:ln>
                  <a:noFill/>
                </a:ln>
                <a:solidFill>
                  <a:prstClr val="black"/>
                </a:solidFill>
                <a:effectLst/>
                <a:uLnTx/>
                <a:uFillTx/>
                <a:latin typeface="Calibri"/>
                <a:ea typeface="+mn-ea"/>
                <a:cs typeface="+mn-cs"/>
              </a:rPr>
              <a:t>-pc-</a:t>
            </a:r>
            <a:r>
              <a:rPr kumimoji="0" lang="en-US" sz="1800" b="0" i="0" u="none" strike="noStrike" kern="1200" cap="none" spc="0" normalizeH="0" baseline="0" noProof="0" dirty="0" err="1">
                <a:ln>
                  <a:noFill/>
                </a:ln>
                <a:solidFill>
                  <a:prstClr val="black"/>
                </a:solidFill>
                <a:effectLst/>
                <a:uLnTx/>
                <a:uFillTx/>
                <a:latin typeface="Calibri"/>
                <a:ea typeface="+mn-ea"/>
                <a:cs typeface="+mn-cs"/>
              </a:rPr>
              <a:t>weishangcheng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9FBA59D1-E3A5-744A-BC76-72058782B9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0672" y="1284677"/>
            <a:ext cx="7207637" cy="2970800"/>
          </a:xfrm>
          <a:prstGeom prst="rect">
            <a:avLst/>
          </a:prstGeom>
        </p:spPr>
      </p:pic>
    </p:spTree>
    <p:extLst>
      <p:ext uri="{BB962C8B-B14F-4D97-AF65-F5344CB8AC3E}">
        <p14:creationId xmlns:p14="http://schemas.microsoft.com/office/powerpoint/2010/main" val="1439346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区块链社区可从微商借鉴的概念</a:t>
            </a:r>
            <a:endParaRPr lang="en-US" altLang="zh-CN" dirty="0"/>
          </a:p>
        </p:txBody>
      </p:sp>
      <p:sp>
        <p:nvSpPr>
          <p:cNvPr id="31" name="Content Placeholder 2"/>
          <p:cNvSpPr>
            <a:spLocks noGrp="1"/>
          </p:cNvSpPr>
          <p:nvPr>
            <p:ph idx="1"/>
          </p:nvPr>
        </p:nvSpPr>
        <p:spPr>
          <a:xfrm>
            <a:off x="580796" y="1902508"/>
            <a:ext cx="11156502" cy="2382621"/>
          </a:xfrm>
        </p:spPr>
        <p:txBody>
          <a:bodyPr>
            <a:normAutofit/>
          </a:bodyPr>
          <a:lstStyle/>
          <a:p>
            <a:r>
              <a:rPr lang="zh-Hans" altLang="en-US" sz="4000" dirty="0"/>
              <a:t>记录团队协作的：企业内工作记录的可追朔性</a:t>
            </a:r>
            <a:endParaRPr lang="en-US" altLang="zh-Hans" sz="4000" dirty="0"/>
          </a:p>
          <a:p>
            <a:r>
              <a:rPr lang="zh-Hans" altLang="en-US" sz="4000" dirty="0"/>
              <a:t>企业知识管理：标签化的、可搜寻数据内容</a:t>
            </a:r>
            <a:endParaRPr lang="en-US" altLang="zh-Hans" sz="4000" dirty="0"/>
          </a:p>
          <a:p>
            <a:r>
              <a:rPr lang="zh-Hans" altLang="en-US" sz="4000" dirty="0"/>
              <a:t>数据安全可靠：多媒体数据导览、备份与压缩</a:t>
            </a:r>
            <a:endParaRPr lang="en-US" altLang="zh-Hans" sz="4000" dirty="0"/>
          </a:p>
        </p:txBody>
      </p:sp>
      <p:pic>
        <p:nvPicPr>
          <p:cNvPr id="3" name="Picture 2">
            <a:extLst>
              <a:ext uri="{FF2B5EF4-FFF2-40B4-BE49-F238E27FC236}">
                <a16:creationId xmlns:a16="http://schemas.microsoft.com/office/drawing/2014/main" id="{A303DCDF-5386-E840-985E-B6308139C6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5902" y="4458455"/>
            <a:ext cx="4749882" cy="1813592"/>
          </a:xfrm>
          <a:prstGeom prst="rect">
            <a:avLst/>
          </a:prstGeom>
        </p:spPr>
      </p:pic>
      <p:pic>
        <p:nvPicPr>
          <p:cNvPr id="5" name="Picture 4">
            <a:extLst>
              <a:ext uri="{FF2B5EF4-FFF2-40B4-BE49-F238E27FC236}">
                <a16:creationId xmlns:a16="http://schemas.microsoft.com/office/drawing/2014/main" id="{F9BD95CF-0193-6341-9E89-C685A67AD86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44619" y="4458453"/>
            <a:ext cx="3203249" cy="1813593"/>
          </a:xfrm>
          <a:prstGeom prst="rect">
            <a:avLst/>
          </a:prstGeom>
        </p:spPr>
      </p:pic>
      <p:pic>
        <p:nvPicPr>
          <p:cNvPr id="7" name="Picture 6">
            <a:extLst>
              <a:ext uri="{FF2B5EF4-FFF2-40B4-BE49-F238E27FC236}">
                <a16:creationId xmlns:a16="http://schemas.microsoft.com/office/drawing/2014/main" id="{A4DDF81A-575B-9D4A-AA10-56FC2F1A8A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26703" y="4458453"/>
            <a:ext cx="1310604" cy="1813593"/>
          </a:xfrm>
          <a:prstGeom prst="rect">
            <a:avLst/>
          </a:prstGeom>
          <a:solidFill>
            <a:schemeClr val="bg1"/>
          </a:solidFill>
        </p:spPr>
      </p:pic>
    </p:spTree>
    <p:extLst>
      <p:ext uri="{BB962C8B-B14F-4D97-AF65-F5344CB8AC3E}">
        <p14:creationId xmlns:p14="http://schemas.microsoft.com/office/powerpoint/2010/main" val="2343176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通证经济的参与者应该有什么？</a:t>
            </a:r>
            <a:endParaRPr lang="en-US" altLang="zh-CN" dirty="0"/>
          </a:p>
        </p:txBody>
      </p:sp>
      <p:sp>
        <p:nvSpPr>
          <p:cNvPr id="31" name="Content Placeholder 2"/>
          <p:cNvSpPr>
            <a:spLocks noGrp="1"/>
          </p:cNvSpPr>
          <p:nvPr>
            <p:ph idx="1"/>
          </p:nvPr>
        </p:nvSpPr>
        <p:spPr>
          <a:xfrm>
            <a:off x="1187831" y="2099732"/>
            <a:ext cx="10549467" cy="3251201"/>
          </a:xfrm>
        </p:spPr>
        <p:txBody>
          <a:bodyPr>
            <a:normAutofit/>
          </a:bodyPr>
          <a:lstStyle/>
          <a:p>
            <a:r>
              <a:rPr lang="zh-Hans" altLang="en-US" sz="4000" dirty="0"/>
              <a:t>通证经济：身份认证与数字资产管理</a:t>
            </a:r>
            <a:endParaRPr lang="en-US" altLang="zh-Hans" sz="4000" dirty="0"/>
          </a:p>
          <a:p>
            <a:r>
              <a:rPr lang="zh-Hans" altLang="en-US" sz="4000" dirty="0"/>
              <a:t>资产类别：管人，管物，管数据</a:t>
            </a:r>
            <a:endParaRPr lang="en-US" altLang="zh-Hans" sz="4000" dirty="0"/>
          </a:p>
          <a:p>
            <a:r>
              <a:rPr lang="zh-Hans" altLang="en-US" sz="4000" dirty="0"/>
              <a:t>管理工具：任务派遣</a:t>
            </a:r>
            <a:r>
              <a:rPr lang="zh-Hans" altLang="en-US" sz="3600" dirty="0"/>
              <a:t>、内容搜寻、备份与恢复</a:t>
            </a:r>
            <a:endParaRPr lang="en-US" sz="3600" dirty="0"/>
          </a:p>
        </p:txBody>
      </p:sp>
    </p:spTree>
    <p:extLst>
      <p:ext uri="{BB962C8B-B14F-4D97-AF65-F5344CB8AC3E}">
        <p14:creationId xmlns:p14="http://schemas.microsoft.com/office/powerpoint/2010/main" val="2237792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4C13153F-57EC-024C-89B2-D46AD3DA9F73}"/>
              </a:ext>
            </a:extLst>
          </p:cNvPr>
          <p:cNvGraphicFramePr>
            <a:graphicFrameLocks noGrp="1"/>
          </p:cNvGraphicFramePr>
          <p:nvPr>
            <p:extLst/>
          </p:nvPr>
        </p:nvGraphicFramePr>
        <p:xfrm>
          <a:off x="862977" y="1584682"/>
          <a:ext cx="10486620" cy="4620432"/>
        </p:xfrm>
        <a:graphic>
          <a:graphicData uri="http://schemas.openxmlformats.org/drawingml/2006/table">
            <a:tbl>
              <a:tblPr firstRow="1" bandRow="1">
                <a:tableStyleId>{5C22544A-7EE6-4342-B048-85BDC9FD1C3A}</a:tableStyleId>
              </a:tblPr>
              <a:tblGrid>
                <a:gridCol w="3495540">
                  <a:extLst>
                    <a:ext uri="{9D8B030D-6E8A-4147-A177-3AD203B41FA5}">
                      <a16:colId xmlns:a16="http://schemas.microsoft.com/office/drawing/2014/main" val="4011170281"/>
                    </a:ext>
                  </a:extLst>
                </a:gridCol>
                <a:gridCol w="3495540">
                  <a:extLst>
                    <a:ext uri="{9D8B030D-6E8A-4147-A177-3AD203B41FA5}">
                      <a16:colId xmlns:a16="http://schemas.microsoft.com/office/drawing/2014/main" val="3577421051"/>
                    </a:ext>
                  </a:extLst>
                </a:gridCol>
                <a:gridCol w="3495540">
                  <a:extLst>
                    <a:ext uri="{9D8B030D-6E8A-4147-A177-3AD203B41FA5}">
                      <a16:colId xmlns:a16="http://schemas.microsoft.com/office/drawing/2014/main" val="3956787936"/>
                    </a:ext>
                  </a:extLst>
                </a:gridCol>
              </a:tblGrid>
              <a:tr h="1155108">
                <a:tc>
                  <a:txBody>
                    <a:bodyPr/>
                    <a:lstStyle/>
                    <a:p>
                      <a:pPr algn="ctr"/>
                      <a:r>
                        <a:rPr lang="zh-Hans" altLang="en-US" sz="3600" dirty="0">
                          <a:latin typeface="Weibei SC" panose="03000800000000000000" pitchFamily="66" charset="-128"/>
                          <a:ea typeface="Weibei SC" panose="03000800000000000000" pitchFamily="66" charset="-128"/>
                        </a:rPr>
                        <a:t>功能</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开源工具</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微商需求</a:t>
                      </a:r>
                      <a:endParaRPr lang="en-US" sz="36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3673692195"/>
                  </a:ext>
                </a:extLst>
              </a:tr>
              <a:tr h="1155108">
                <a:tc>
                  <a:txBody>
                    <a:bodyPr/>
                    <a:lstStyle/>
                    <a:p>
                      <a:pPr algn="ctr"/>
                      <a:r>
                        <a:rPr lang="zh-Hans" altLang="en-US" sz="2000" dirty="0">
                          <a:latin typeface="Weibei SC" panose="03000800000000000000" pitchFamily="66" charset="-128"/>
                          <a:ea typeface="Weibei SC" panose="03000800000000000000" pitchFamily="66" charset="-128"/>
                        </a:rPr>
                        <a:t>网络协作</a:t>
                      </a:r>
                      <a:endParaRPr lang="en-US" sz="2000" dirty="0">
                        <a:latin typeface="Weibei SC" panose="03000800000000000000" pitchFamily="66" charset="-128"/>
                        <a:ea typeface="Weibei SC" panose="03000800000000000000" pitchFamily="66" charset="-128"/>
                      </a:endParaRPr>
                    </a:p>
                  </a:txBody>
                  <a:tcPr anchor="ctr"/>
                </a:tc>
                <a:tc>
                  <a:txBody>
                    <a:bodyPr/>
                    <a:lstStyle/>
                    <a:p>
                      <a:pPr algn="l"/>
                      <a:endParaRPr lang="en-US" sz="2000"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sz="2000" dirty="0">
                          <a:latin typeface="Weibei SC" panose="03000800000000000000" pitchFamily="66" charset="-128"/>
                          <a:ea typeface="Weibei SC" panose="03000800000000000000" pitchFamily="66" charset="-128"/>
                        </a:rPr>
                        <a:t>微信</a:t>
                      </a:r>
                      <a:r>
                        <a:rPr lang="en-US" altLang="zh-Hans" sz="2000" dirty="0">
                          <a:latin typeface="Weibei SC" panose="03000800000000000000" pitchFamily="66" charset="-128"/>
                          <a:ea typeface="Weibei SC" panose="03000800000000000000" pitchFamily="66" charset="-128"/>
                        </a:rPr>
                        <a:t>API</a:t>
                      </a:r>
                      <a:r>
                        <a:rPr lang="zh-Hans" altLang="en-US" sz="2000" dirty="0">
                          <a:latin typeface="Weibei SC" panose="03000800000000000000" pitchFamily="66" charset="-128"/>
                          <a:ea typeface="Weibei SC" panose="03000800000000000000" pitchFamily="66" charset="-128"/>
                        </a:rPr>
                        <a:t>、资产交换软件</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536692463"/>
                  </a:ext>
                </a:extLst>
              </a:tr>
              <a:tr h="1155108">
                <a:tc>
                  <a:txBody>
                    <a:bodyPr/>
                    <a:lstStyle/>
                    <a:p>
                      <a:pPr algn="ctr"/>
                      <a:r>
                        <a:rPr lang="zh-Hans" altLang="en-US" sz="2000" dirty="0">
                          <a:latin typeface="Weibei SC" panose="03000800000000000000" pitchFamily="66" charset="-128"/>
                          <a:ea typeface="Weibei SC" panose="03000800000000000000" pitchFamily="66" charset="-128"/>
                        </a:rPr>
                        <a:t>可确权的数字资产</a:t>
                      </a:r>
                      <a:endParaRPr lang="en-US" sz="2000" dirty="0">
                        <a:latin typeface="Weibei SC" panose="03000800000000000000" pitchFamily="66" charset="-128"/>
                        <a:ea typeface="Weibei SC" panose="03000800000000000000" pitchFamily="66" charset="-128"/>
                      </a:endParaRPr>
                    </a:p>
                  </a:txBody>
                  <a:tcPr anchor="ctr"/>
                </a:tc>
                <a:tc>
                  <a:txBody>
                    <a:bodyPr/>
                    <a:lstStyle/>
                    <a:p>
                      <a:pPr algn="l"/>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通过容器技术</a:t>
                      </a:r>
                      <a:endParaRPr lang="en-US" altLang="zh-Hans" sz="2000" dirty="0">
                        <a:latin typeface="Weibei SC" panose="03000800000000000000" pitchFamily="66" charset="-128"/>
                        <a:ea typeface="Weibei SC" panose="03000800000000000000" pitchFamily="66" charset="-128"/>
                      </a:endParaRPr>
                    </a:p>
                    <a:p>
                      <a:pPr algn="ctr"/>
                      <a:r>
                        <a:rPr lang="zh-Hans" altLang="en-US" sz="2000" dirty="0">
                          <a:latin typeface="Weibei SC" panose="03000800000000000000" pitchFamily="66" charset="-128"/>
                          <a:ea typeface="Weibei SC" panose="03000800000000000000" pitchFamily="66" charset="-128"/>
                        </a:rPr>
                        <a:t>部署在私有云</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564130047"/>
                  </a:ext>
                </a:extLst>
              </a:tr>
              <a:tr h="1155108">
                <a:tc>
                  <a:txBody>
                    <a:bodyPr/>
                    <a:lstStyle/>
                    <a:p>
                      <a:pPr algn="ctr"/>
                      <a:r>
                        <a:rPr lang="zh-Hans" altLang="en-US" sz="2000" dirty="0">
                          <a:latin typeface="Weibei SC" panose="03000800000000000000" pitchFamily="66" charset="-128"/>
                          <a:ea typeface="Weibei SC" panose="03000800000000000000" pitchFamily="66" charset="-128"/>
                        </a:rPr>
                        <a:t>可计算的商业情报</a:t>
                      </a:r>
                      <a:endParaRPr lang="en-US" sz="2000" dirty="0">
                        <a:latin typeface="Weibei SC" panose="03000800000000000000" pitchFamily="66" charset="-128"/>
                        <a:ea typeface="Weibei SC" panose="03000800000000000000" pitchFamily="66" charset="-128"/>
                      </a:endParaRPr>
                    </a:p>
                  </a:txBody>
                  <a:tcPr anchor="ctr"/>
                </a:tc>
                <a:tc>
                  <a:txBody>
                    <a:bodyPr/>
                    <a:lstStyle/>
                    <a:p>
                      <a:pPr algn="l"/>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商情的搜寻与推断</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458666765"/>
                  </a:ext>
                </a:extLst>
              </a:tr>
            </a:tbl>
          </a:graphicData>
        </a:graphic>
      </p:graphicFrame>
      <p:sp>
        <p:nvSpPr>
          <p:cNvPr id="2" name="Title 1"/>
          <p:cNvSpPr>
            <a:spLocks noGrp="1"/>
          </p:cNvSpPr>
          <p:nvPr>
            <p:ph type="title"/>
          </p:nvPr>
        </p:nvSpPr>
        <p:spPr>
          <a:xfrm>
            <a:off x="329784" y="274638"/>
            <a:ext cx="11407514" cy="1143000"/>
          </a:xfrm>
        </p:spPr>
        <p:txBody>
          <a:bodyPr>
            <a:normAutofit/>
          </a:bodyPr>
          <a:lstStyle/>
          <a:p>
            <a:r>
              <a:rPr lang="zh-TW" altLang="en-US" dirty="0"/>
              <a:t>一般社群组织</a:t>
            </a:r>
            <a:r>
              <a:rPr lang="zh-Hans" altLang="en-US" dirty="0"/>
              <a:t>应有的通证</a:t>
            </a:r>
            <a:r>
              <a:rPr lang="zh-TW" altLang="en-US" dirty="0"/>
              <a:t>化数字资产</a:t>
            </a:r>
            <a:endParaRPr lang="en-US" altLang="zh-CN" dirty="0"/>
          </a:p>
        </p:txBody>
      </p:sp>
      <p:pic>
        <p:nvPicPr>
          <p:cNvPr id="4" name="Picture 3">
            <a:extLst>
              <a:ext uri="{FF2B5EF4-FFF2-40B4-BE49-F238E27FC236}">
                <a16:creationId xmlns:a16="http://schemas.microsoft.com/office/drawing/2014/main" id="{1B117DBC-72ED-C34F-B9CF-AFCB95BDF43B}"/>
              </a:ext>
            </a:extLst>
          </p:cNvPr>
          <p:cNvPicPr>
            <a:picLocks noChangeAspect="1"/>
          </p:cNvPicPr>
          <p:nvPr/>
        </p:nvPicPr>
        <p:blipFill>
          <a:blip r:embed="rId2"/>
          <a:stretch>
            <a:fillRect/>
          </a:stretch>
        </p:blipFill>
        <p:spPr>
          <a:xfrm>
            <a:off x="4612632" y="3939502"/>
            <a:ext cx="934444" cy="934444"/>
          </a:xfrm>
          <a:prstGeom prst="rect">
            <a:avLst/>
          </a:prstGeom>
        </p:spPr>
      </p:pic>
      <p:pic>
        <p:nvPicPr>
          <p:cNvPr id="5" name="Picture 4">
            <a:extLst>
              <a:ext uri="{FF2B5EF4-FFF2-40B4-BE49-F238E27FC236}">
                <a16:creationId xmlns:a16="http://schemas.microsoft.com/office/drawing/2014/main" id="{71D1CFF0-130D-0F44-9FF0-4553B99A82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7433" y="2892220"/>
            <a:ext cx="835634" cy="835634"/>
          </a:xfrm>
          <a:prstGeom prst="rect">
            <a:avLst/>
          </a:prstGeom>
        </p:spPr>
      </p:pic>
      <p:pic>
        <p:nvPicPr>
          <p:cNvPr id="7" name="Picture 6">
            <a:extLst>
              <a:ext uri="{FF2B5EF4-FFF2-40B4-BE49-F238E27FC236}">
                <a16:creationId xmlns:a16="http://schemas.microsoft.com/office/drawing/2014/main" id="{80940355-D722-6C48-9CB1-3DFED224C2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15560" y="4045006"/>
            <a:ext cx="784335" cy="784335"/>
          </a:xfrm>
          <a:prstGeom prst="rect">
            <a:avLst/>
          </a:prstGeom>
        </p:spPr>
      </p:pic>
      <p:pic>
        <p:nvPicPr>
          <p:cNvPr id="10" name="Picture 9">
            <a:extLst>
              <a:ext uri="{FF2B5EF4-FFF2-40B4-BE49-F238E27FC236}">
                <a16:creationId xmlns:a16="http://schemas.microsoft.com/office/drawing/2014/main" id="{F5CC42E4-F403-1447-AF34-50D5F1DDE09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7517" y="4045006"/>
            <a:ext cx="630801" cy="872892"/>
          </a:xfrm>
          <a:prstGeom prst="rect">
            <a:avLst/>
          </a:prstGeom>
          <a:solidFill>
            <a:schemeClr val="bg1"/>
          </a:solidFill>
        </p:spPr>
      </p:pic>
      <p:pic>
        <p:nvPicPr>
          <p:cNvPr id="11" name="Picture 10">
            <a:extLst>
              <a:ext uri="{FF2B5EF4-FFF2-40B4-BE49-F238E27FC236}">
                <a16:creationId xmlns:a16="http://schemas.microsoft.com/office/drawing/2014/main" id="{D9CAFAD5-2389-404B-8531-470E9248189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32853" y="4109941"/>
            <a:ext cx="1252373" cy="654466"/>
          </a:xfrm>
          <a:prstGeom prst="rect">
            <a:avLst/>
          </a:prstGeom>
        </p:spPr>
      </p:pic>
      <p:pic>
        <p:nvPicPr>
          <p:cNvPr id="12" name="Picture 11">
            <a:extLst>
              <a:ext uri="{FF2B5EF4-FFF2-40B4-BE49-F238E27FC236}">
                <a16:creationId xmlns:a16="http://schemas.microsoft.com/office/drawing/2014/main" id="{357CD35E-C3B4-DA4B-AAC3-1FCA4C5CFE4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40516" y="5258003"/>
            <a:ext cx="808257" cy="808257"/>
          </a:xfrm>
          <a:prstGeom prst="rect">
            <a:avLst/>
          </a:prstGeom>
          <a:solidFill>
            <a:schemeClr val="bg1"/>
          </a:solidFill>
        </p:spPr>
      </p:pic>
      <p:pic>
        <p:nvPicPr>
          <p:cNvPr id="13" name="Picture 12">
            <a:extLst>
              <a:ext uri="{FF2B5EF4-FFF2-40B4-BE49-F238E27FC236}">
                <a16:creationId xmlns:a16="http://schemas.microsoft.com/office/drawing/2014/main" id="{DD4A3B87-8F18-774C-98CA-AAA905897FB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351568" y="5266592"/>
            <a:ext cx="1456571" cy="824671"/>
          </a:xfrm>
          <a:prstGeom prst="rect">
            <a:avLst/>
          </a:prstGeom>
        </p:spPr>
      </p:pic>
      <p:pic>
        <p:nvPicPr>
          <p:cNvPr id="14" name="Picture 2" descr="Image result for Open ID">
            <a:hlinkClick r:id="rId9"/>
            <a:extLst>
              <a:ext uri="{FF2B5EF4-FFF2-40B4-BE49-F238E27FC236}">
                <a16:creationId xmlns:a16="http://schemas.microsoft.com/office/drawing/2014/main" id="{5226DB3C-E7D8-324D-8D1D-7FBFE7B24F62}"/>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754231" y="2902988"/>
            <a:ext cx="1468687" cy="767597"/>
          </a:xfrm>
          <a:prstGeom prst="rect">
            <a:avLst/>
          </a:prstGeom>
          <a:solidFill>
            <a:srgbClr val="F8F7FA"/>
          </a:solidFill>
        </p:spPr>
      </p:pic>
      <p:pic>
        <p:nvPicPr>
          <p:cNvPr id="15" name="Picture 6" descr="ensorflow logo的圖片搜尋結果">
            <a:hlinkClick r:id="rId11"/>
            <a:extLst>
              <a:ext uri="{FF2B5EF4-FFF2-40B4-BE49-F238E27FC236}">
                <a16:creationId xmlns:a16="http://schemas.microsoft.com/office/drawing/2014/main" id="{49C03931-AEEE-7549-9827-C0F4ABC7A8EF}"/>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956976" y="5422706"/>
            <a:ext cx="686678" cy="58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240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微服务与数字资产的</a:t>
            </a:r>
            <a:r>
              <a:rPr lang="zh-Hans" altLang="en-US" dirty="0"/>
              <a:t>容器</a:t>
            </a:r>
            <a:r>
              <a:rPr lang="zh-TW" altLang="en-US" dirty="0"/>
              <a:t>化</a:t>
            </a:r>
            <a:endParaRPr lang="zh-CN" altLang="en-US" dirty="0"/>
          </a:p>
        </p:txBody>
      </p:sp>
      <p:grpSp>
        <p:nvGrpSpPr>
          <p:cNvPr id="109" name="Group 108">
            <a:extLst>
              <a:ext uri="{FF2B5EF4-FFF2-40B4-BE49-F238E27FC236}">
                <a16:creationId xmlns:a16="http://schemas.microsoft.com/office/drawing/2014/main" id="{341933A7-723F-2D4D-B67D-09B5D52E52DE}"/>
              </a:ext>
            </a:extLst>
          </p:cNvPr>
          <p:cNvGrpSpPr/>
          <p:nvPr/>
        </p:nvGrpSpPr>
        <p:grpSpPr>
          <a:xfrm>
            <a:off x="6529801" y="3928896"/>
            <a:ext cx="2176332" cy="1676671"/>
            <a:chOff x="6433896" y="3895388"/>
            <a:chExt cx="2176332" cy="1676671"/>
          </a:xfrm>
        </p:grpSpPr>
        <p:pic>
          <p:nvPicPr>
            <p:cNvPr id="33" name="Picture 32">
              <a:extLst>
                <a:ext uri="{FF2B5EF4-FFF2-40B4-BE49-F238E27FC236}">
                  <a16:creationId xmlns:a16="http://schemas.microsoft.com/office/drawing/2014/main" id="{E3E9D5FC-2A92-2049-BF8B-AD13DD9A34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53807" y="4600069"/>
              <a:ext cx="489419" cy="489419"/>
            </a:xfrm>
            <a:prstGeom prst="rect">
              <a:avLst/>
            </a:prstGeom>
          </p:spPr>
        </p:pic>
        <p:pic>
          <p:nvPicPr>
            <p:cNvPr id="40" name="Picture 39">
              <a:extLst>
                <a:ext uri="{FF2B5EF4-FFF2-40B4-BE49-F238E27FC236}">
                  <a16:creationId xmlns:a16="http://schemas.microsoft.com/office/drawing/2014/main" id="{EE6DE564-B35F-5744-919F-BCE015D4B1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29828" y="4603172"/>
              <a:ext cx="501475" cy="495894"/>
            </a:xfrm>
            <a:prstGeom prst="rect">
              <a:avLst/>
            </a:prstGeom>
          </p:spPr>
        </p:pic>
        <p:pic>
          <p:nvPicPr>
            <p:cNvPr id="4" name="Picture 3">
              <a:extLst>
                <a:ext uri="{FF2B5EF4-FFF2-40B4-BE49-F238E27FC236}">
                  <a16:creationId xmlns:a16="http://schemas.microsoft.com/office/drawing/2014/main" id="{3B9DBC47-60AE-1C47-95FD-BD448B44A3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29828" y="4101456"/>
              <a:ext cx="1428936" cy="379844"/>
            </a:xfrm>
            <a:prstGeom prst="rect">
              <a:avLst/>
            </a:prstGeom>
          </p:spPr>
        </p:pic>
        <p:sp>
          <p:nvSpPr>
            <p:cNvPr id="75" name="Rounded Rectangle 74">
              <a:extLst>
                <a:ext uri="{FF2B5EF4-FFF2-40B4-BE49-F238E27FC236}">
                  <a16:creationId xmlns:a16="http://schemas.microsoft.com/office/drawing/2014/main" id="{23317B24-548C-C846-8D1D-1E84949D03BC}"/>
                </a:ext>
              </a:extLst>
            </p:cNvPr>
            <p:cNvSpPr/>
            <p:nvPr/>
          </p:nvSpPr>
          <p:spPr>
            <a:xfrm>
              <a:off x="6433896" y="3895388"/>
              <a:ext cx="2176332" cy="167667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行为追踪</a:t>
              </a: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grpSp>
        <p:nvGrpSpPr>
          <p:cNvPr id="112" name="Group 111">
            <a:extLst>
              <a:ext uri="{FF2B5EF4-FFF2-40B4-BE49-F238E27FC236}">
                <a16:creationId xmlns:a16="http://schemas.microsoft.com/office/drawing/2014/main" id="{59797FAC-4549-D14F-ACAD-00276AFAE33A}"/>
              </a:ext>
            </a:extLst>
          </p:cNvPr>
          <p:cNvGrpSpPr/>
          <p:nvPr/>
        </p:nvGrpSpPr>
        <p:grpSpPr>
          <a:xfrm>
            <a:off x="2590014" y="3928896"/>
            <a:ext cx="3772481" cy="1686520"/>
            <a:chOff x="2328628" y="3895388"/>
            <a:chExt cx="3772481" cy="1686520"/>
          </a:xfrm>
        </p:grpSpPr>
        <p:grpSp>
          <p:nvGrpSpPr>
            <p:cNvPr id="111" name="Group 110">
              <a:extLst>
                <a:ext uri="{FF2B5EF4-FFF2-40B4-BE49-F238E27FC236}">
                  <a16:creationId xmlns:a16="http://schemas.microsoft.com/office/drawing/2014/main" id="{804ADBD0-C847-184F-9BDB-842CF7F43C47}"/>
                </a:ext>
              </a:extLst>
            </p:cNvPr>
            <p:cNvGrpSpPr/>
            <p:nvPr/>
          </p:nvGrpSpPr>
          <p:grpSpPr>
            <a:xfrm>
              <a:off x="2523497" y="4067723"/>
              <a:ext cx="1415772" cy="1105243"/>
              <a:chOff x="2523497" y="4067723"/>
              <a:chExt cx="1415772" cy="1105243"/>
            </a:xfrm>
          </p:grpSpPr>
          <p:pic>
            <p:nvPicPr>
              <p:cNvPr id="18" name="Picture 17">
                <a:extLst>
                  <a:ext uri="{FF2B5EF4-FFF2-40B4-BE49-F238E27FC236}">
                    <a16:creationId xmlns:a16="http://schemas.microsoft.com/office/drawing/2014/main" id="{1D68D82D-DBEA-A14E-9E0C-64F0A4BF4F6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77466" y="4067723"/>
                <a:ext cx="1318536" cy="1105243"/>
              </a:xfrm>
              <a:prstGeom prst="rect">
                <a:avLst/>
              </a:prstGeom>
            </p:spPr>
          </p:pic>
          <p:sp>
            <p:nvSpPr>
              <p:cNvPr id="58" name="TextBox 57">
                <a:extLst>
                  <a:ext uri="{FF2B5EF4-FFF2-40B4-BE49-F238E27FC236}">
                    <a16:creationId xmlns:a16="http://schemas.microsoft.com/office/drawing/2014/main" id="{E5BDB459-EF80-2340-8B65-1CBE99FBADA1}"/>
                  </a:ext>
                </a:extLst>
              </p:cNvPr>
              <p:cNvSpPr txBox="1"/>
              <p:nvPr/>
            </p:nvSpPr>
            <p:spPr>
              <a:xfrm>
                <a:off x="2523497" y="4791761"/>
                <a:ext cx="141577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可信物理通道</a:t>
                </a:r>
                <a:endParaRPr kumimoji="0" 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grpSp>
        <p:pic>
          <p:nvPicPr>
            <p:cNvPr id="80" name="Picture 79">
              <a:extLst>
                <a:ext uri="{FF2B5EF4-FFF2-40B4-BE49-F238E27FC236}">
                  <a16:creationId xmlns:a16="http://schemas.microsoft.com/office/drawing/2014/main" id="{4E3C771E-9638-844A-AD38-13D9CFC7FF7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81545" y="4020970"/>
              <a:ext cx="955214" cy="540816"/>
            </a:xfrm>
            <a:prstGeom prst="rect">
              <a:avLst/>
            </a:prstGeom>
          </p:spPr>
        </p:pic>
        <p:sp>
          <p:nvSpPr>
            <p:cNvPr id="81" name="Rounded Rectangle 80">
              <a:extLst>
                <a:ext uri="{FF2B5EF4-FFF2-40B4-BE49-F238E27FC236}">
                  <a16:creationId xmlns:a16="http://schemas.microsoft.com/office/drawing/2014/main" id="{922DC4E4-A3F4-5F48-93C1-3AB729FCFCDA}"/>
                </a:ext>
              </a:extLst>
            </p:cNvPr>
            <p:cNvSpPr/>
            <p:nvPr/>
          </p:nvSpPr>
          <p:spPr>
            <a:xfrm>
              <a:off x="2328628" y="3895388"/>
              <a:ext cx="3772481"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商业情报计算容器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82" name="Picture 2" descr="odelica.png">
              <a:hlinkClick r:id="rId7"/>
              <a:extLst>
                <a:ext uri="{FF2B5EF4-FFF2-40B4-BE49-F238E27FC236}">
                  <a16:creationId xmlns:a16="http://schemas.microsoft.com/office/drawing/2014/main" id="{44888689-2B01-A149-8F7D-25B9CDA33DA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807415" y="4646827"/>
              <a:ext cx="1042967" cy="51105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ensorflow logo的圖片搜尋結果">
              <a:hlinkClick r:id="rId9"/>
              <a:extLst>
                <a:ext uri="{FF2B5EF4-FFF2-40B4-BE49-F238E27FC236}">
                  <a16:creationId xmlns:a16="http://schemas.microsoft.com/office/drawing/2014/main" id="{76D651DE-F93D-C742-AAE1-756F0CAF1CA6}"/>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034119" y="4067723"/>
              <a:ext cx="598145" cy="50978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505DDFB7-E89F-9F4C-AAB8-86BFC9723444}"/>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045845" y="4621788"/>
              <a:ext cx="589135" cy="613462"/>
            </a:xfrm>
            <a:prstGeom prst="rect">
              <a:avLst/>
            </a:prstGeom>
            <a:effectLst>
              <a:softEdge rad="63500"/>
            </a:effectLst>
          </p:spPr>
        </p:pic>
      </p:grpSp>
      <p:grpSp>
        <p:nvGrpSpPr>
          <p:cNvPr id="120" name="Group 119">
            <a:extLst>
              <a:ext uri="{FF2B5EF4-FFF2-40B4-BE49-F238E27FC236}">
                <a16:creationId xmlns:a16="http://schemas.microsoft.com/office/drawing/2014/main" id="{09B579D9-C10F-4448-841C-70C8846EEFA5}"/>
              </a:ext>
            </a:extLst>
          </p:cNvPr>
          <p:cNvGrpSpPr/>
          <p:nvPr/>
        </p:nvGrpSpPr>
        <p:grpSpPr>
          <a:xfrm>
            <a:off x="303465" y="1332792"/>
            <a:ext cx="11585069" cy="5161294"/>
            <a:chOff x="261740" y="1322149"/>
            <a:chExt cx="11585069" cy="5161294"/>
          </a:xfrm>
        </p:grpSpPr>
        <p:pic>
          <p:nvPicPr>
            <p:cNvPr id="60" name="Picture 59">
              <a:extLst>
                <a:ext uri="{FF2B5EF4-FFF2-40B4-BE49-F238E27FC236}">
                  <a16:creationId xmlns:a16="http://schemas.microsoft.com/office/drawing/2014/main" id="{ECF194DF-8E04-B441-A03A-1B9E9081B78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36142" y="5772387"/>
              <a:ext cx="606789" cy="640411"/>
            </a:xfrm>
            <a:prstGeom prst="rect">
              <a:avLst/>
            </a:prstGeom>
          </p:spPr>
        </p:pic>
        <p:sp>
          <p:nvSpPr>
            <p:cNvPr id="9" name="Rounded Rectangle 8">
              <a:extLst>
                <a:ext uri="{FF2B5EF4-FFF2-40B4-BE49-F238E27FC236}">
                  <a16:creationId xmlns:a16="http://schemas.microsoft.com/office/drawing/2014/main" id="{B400D2A8-35AC-6B45-A1AB-3049F8993533}"/>
                </a:ext>
              </a:extLst>
            </p:cNvPr>
            <p:cNvSpPr/>
            <p:nvPr/>
          </p:nvSpPr>
          <p:spPr>
            <a:xfrm>
              <a:off x="261740" y="1322149"/>
              <a:ext cx="11585069"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923790" y="5701744"/>
              <a:ext cx="1101737" cy="781699"/>
            </a:xfrm>
            <a:prstGeom prst="rect">
              <a:avLst/>
            </a:prstGeom>
          </p:spPr>
        </p:pic>
      </p:grpSp>
      <p:grpSp>
        <p:nvGrpSpPr>
          <p:cNvPr id="117" name="Group 116">
            <a:extLst>
              <a:ext uri="{FF2B5EF4-FFF2-40B4-BE49-F238E27FC236}">
                <a16:creationId xmlns:a16="http://schemas.microsoft.com/office/drawing/2014/main" id="{C135C889-3079-C345-BBAB-30C06566B05B}"/>
              </a:ext>
            </a:extLst>
          </p:cNvPr>
          <p:cNvGrpSpPr/>
          <p:nvPr/>
        </p:nvGrpSpPr>
        <p:grpSpPr>
          <a:xfrm>
            <a:off x="703254" y="1548302"/>
            <a:ext cx="1679930" cy="4730275"/>
            <a:chOff x="261740" y="1607664"/>
            <a:chExt cx="1679930" cy="4730275"/>
          </a:xfrm>
        </p:grpSpPr>
        <p:pic>
          <p:nvPicPr>
            <p:cNvPr id="45" name="Picture 44">
              <a:extLst>
                <a:ext uri="{FF2B5EF4-FFF2-40B4-BE49-F238E27FC236}">
                  <a16:creationId xmlns:a16="http://schemas.microsoft.com/office/drawing/2014/main" id="{0AF9AC59-CACE-B441-A975-A05C019E897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19941" y="2915961"/>
              <a:ext cx="794607" cy="794607"/>
            </a:xfrm>
            <a:prstGeom prst="rect">
              <a:avLst/>
            </a:prstGeom>
          </p:spPr>
        </p:pic>
        <p:pic>
          <p:nvPicPr>
            <p:cNvPr id="46" name="Picture 45">
              <a:extLst>
                <a:ext uri="{FF2B5EF4-FFF2-40B4-BE49-F238E27FC236}">
                  <a16:creationId xmlns:a16="http://schemas.microsoft.com/office/drawing/2014/main" id="{64D1226A-B5F4-5C41-AF44-776746C53C0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17191" y="4016836"/>
              <a:ext cx="600107" cy="830419"/>
            </a:xfrm>
            <a:prstGeom prst="rect">
              <a:avLst/>
            </a:prstGeom>
          </p:spPr>
        </p:pic>
        <p:pic>
          <p:nvPicPr>
            <p:cNvPr id="47" name="Picture 46">
              <a:extLst>
                <a:ext uri="{FF2B5EF4-FFF2-40B4-BE49-F238E27FC236}">
                  <a16:creationId xmlns:a16="http://schemas.microsoft.com/office/drawing/2014/main" id="{ADFC2469-C60B-014F-B103-203D644AF34B}"/>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30034" y="1835273"/>
              <a:ext cx="774420" cy="774420"/>
            </a:xfrm>
            <a:prstGeom prst="rect">
              <a:avLst/>
            </a:prstGeom>
          </p:spPr>
        </p:pic>
        <p:sp>
          <p:nvSpPr>
            <p:cNvPr id="94" name="Rounded Rectangle 93">
              <a:extLst>
                <a:ext uri="{FF2B5EF4-FFF2-40B4-BE49-F238E27FC236}">
                  <a16:creationId xmlns:a16="http://schemas.microsoft.com/office/drawing/2014/main" id="{6111FB4C-BDE9-7544-A524-11EE4E4ACD71}"/>
                </a:ext>
              </a:extLst>
            </p:cNvPr>
            <p:cNvSpPr/>
            <p:nvPr/>
          </p:nvSpPr>
          <p:spPr>
            <a:xfrm>
              <a:off x="261740" y="1607664"/>
              <a:ext cx="1679930" cy="4730275"/>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数据备份与恢复工具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04" name="Picture 103">
              <a:extLst>
                <a:ext uri="{FF2B5EF4-FFF2-40B4-BE49-F238E27FC236}">
                  <a16:creationId xmlns:a16="http://schemas.microsoft.com/office/drawing/2014/main" id="{4607F527-B9A9-B54F-A936-9625837AB258}"/>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43787" y="5153523"/>
              <a:ext cx="946915" cy="395415"/>
            </a:xfrm>
            <a:prstGeom prst="rect">
              <a:avLst/>
            </a:prstGeom>
          </p:spPr>
        </p:pic>
      </p:grpSp>
      <p:grpSp>
        <p:nvGrpSpPr>
          <p:cNvPr id="119" name="Group 118">
            <a:extLst>
              <a:ext uri="{FF2B5EF4-FFF2-40B4-BE49-F238E27FC236}">
                <a16:creationId xmlns:a16="http://schemas.microsoft.com/office/drawing/2014/main" id="{5A9366E9-FD60-814B-B6DE-64D2F0A9C315}"/>
              </a:ext>
            </a:extLst>
          </p:cNvPr>
          <p:cNvGrpSpPr/>
          <p:nvPr/>
        </p:nvGrpSpPr>
        <p:grpSpPr>
          <a:xfrm>
            <a:off x="2590014" y="1788536"/>
            <a:ext cx="6057210" cy="1686520"/>
            <a:chOff x="2590014" y="1788536"/>
            <a:chExt cx="6057210" cy="1686520"/>
          </a:xfrm>
        </p:grpSpPr>
        <p:pic>
          <p:nvPicPr>
            <p:cNvPr id="37" name="Picture 36">
              <a:extLst>
                <a:ext uri="{FF2B5EF4-FFF2-40B4-BE49-F238E27FC236}">
                  <a16:creationId xmlns:a16="http://schemas.microsoft.com/office/drawing/2014/main" id="{E108F1A1-83DD-1B48-BEE4-9B66A4339039}"/>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985288" y="2133419"/>
              <a:ext cx="833824" cy="833824"/>
            </a:xfrm>
            <a:prstGeom prst="rect">
              <a:avLst/>
            </a:prstGeom>
            <a:solidFill>
              <a:schemeClr val="bg1"/>
            </a:solidFill>
          </p:spPr>
        </p:pic>
        <p:pic>
          <p:nvPicPr>
            <p:cNvPr id="44" name="Picture 43">
              <a:extLst>
                <a:ext uri="{FF2B5EF4-FFF2-40B4-BE49-F238E27FC236}">
                  <a16:creationId xmlns:a16="http://schemas.microsoft.com/office/drawing/2014/main" id="{7347A8DD-5551-6C4F-8AF0-9AA2ACE6557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946311" y="2201595"/>
              <a:ext cx="2410809" cy="725344"/>
            </a:xfrm>
            <a:prstGeom prst="rect">
              <a:avLst/>
            </a:prstGeom>
          </p:spPr>
        </p:pic>
        <p:pic>
          <p:nvPicPr>
            <p:cNvPr id="49" name="Picture 48">
              <a:extLst>
                <a:ext uri="{FF2B5EF4-FFF2-40B4-BE49-F238E27FC236}">
                  <a16:creationId xmlns:a16="http://schemas.microsoft.com/office/drawing/2014/main" id="{DEF16FE4-FA13-EB43-85F0-8829CE75F30D}"/>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085137" y="2133419"/>
              <a:ext cx="833824" cy="833824"/>
            </a:xfrm>
            <a:prstGeom prst="rect">
              <a:avLst/>
            </a:prstGeom>
            <a:solidFill>
              <a:schemeClr val="bg1"/>
            </a:solidFill>
          </p:spPr>
        </p:pic>
        <p:pic>
          <p:nvPicPr>
            <p:cNvPr id="57" name="Picture 56">
              <a:extLst>
                <a:ext uri="{FF2B5EF4-FFF2-40B4-BE49-F238E27FC236}">
                  <a16:creationId xmlns:a16="http://schemas.microsoft.com/office/drawing/2014/main" id="{CC633F3A-238B-8143-B798-CA84CB56B91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838852" y="2209648"/>
              <a:ext cx="1031195" cy="1031195"/>
            </a:xfrm>
            <a:prstGeom prst="rect">
              <a:avLst/>
            </a:prstGeom>
          </p:spPr>
        </p:pic>
        <p:sp>
          <p:nvSpPr>
            <p:cNvPr id="89" name="Rounded Rectangle 88">
              <a:extLst>
                <a:ext uri="{FF2B5EF4-FFF2-40B4-BE49-F238E27FC236}">
                  <a16:creationId xmlns:a16="http://schemas.microsoft.com/office/drawing/2014/main" id="{D5F50793-746D-AA4E-90D3-A9B138BE5DD5}"/>
                </a:ext>
              </a:extLst>
            </p:cNvPr>
            <p:cNvSpPr/>
            <p:nvPr/>
          </p:nvSpPr>
          <p:spPr>
            <a:xfrm>
              <a:off x="2590014" y="1788536"/>
              <a:ext cx="6057210"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18" name="Picture 117">
              <a:extLst>
                <a:ext uri="{FF2B5EF4-FFF2-40B4-BE49-F238E27FC236}">
                  <a16:creationId xmlns:a16="http://schemas.microsoft.com/office/drawing/2014/main" id="{84AEC429-4717-7D44-8BB1-D9310C8D8057}"/>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757645" y="1949112"/>
              <a:ext cx="1205824" cy="405236"/>
            </a:xfrm>
            <a:prstGeom prst="rect">
              <a:avLst/>
            </a:prstGeom>
          </p:spPr>
        </p:pic>
      </p:grpSp>
      <p:grpSp>
        <p:nvGrpSpPr>
          <p:cNvPr id="122" name="Group 121">
            <a:extLst>
              <a:ext uri="{FF2B5EF4-FFF2-40B4-BE49-F238E27FC236}">
                <a16:creationId xmlns:a16="http://schemas.microsoft.com/office/drawing/2014/main" id="{14C6D10E-5489-534E-919C-CC6EF7BC11A2}"/>
              </a:ext>
            </a:extLst>
          </p:cNvPr>
          <p:cNvGrpSpPr/>
          <p:nvPr/>
        </p:nvGrpSpPr>
        <p:grpSpPr>
          <a:xfrm>
            <a:off x="8879827" y="1548302"/>
            <a:ext cx="2689658" cy="4731465"/>
            <a:chOff x="8879827" y="1548302"/>
            <a:chExt cx="2689658" cy="4731465"/>
          </a:xfrm>
        </p:grpSpPr>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238500" y="1809627"/>
              <a:ext cx="1870204" cy="748081"/>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9045491" y="2708513"/>
              <a:ext cx="2291391" cy="1501014"/>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8879827" y="1548302"/>
              <a:ext cx="2689658" cy="4731465"/>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nvGrpSpPr>
            <p:cNvPr id="115" name="Group 114">
              <a:extLst>
                <a:ext uri="{FF2B5EF4-FFF2-40B4-BE49-F238E27FC236}">
                  <a16:creationId xmlns:a16="http://schemas.microsoft.com/office/drawing/2014/main" id="{A47581A1-27F1-B14B-8222-22EBAFDC6A99}"/>
                </a:ext>
              </a:extLst>
            </p:cNvPr>
            <p:cNvGrpSpPr/>
            <p:nvPr/>
          </p:nvGrpSpPr>
          <p:grpSpPr>
            <a:xfrm>
              <a:off x="9049776" y="4371593"/>
              <a:ext cx="2343859" cy="1309070"/>
              <a:chOff x="9488302" y="3943133"/>
              <a:chExt cx="2343859" cy="1309070"/>
            </a:xfrm>
          </p:grpSpPr>
          <p:pic>
            <p:nvPicPr>
              <p:cNvPr id="64" name="Picture 2" descr="Image result for kibana screenshots">
                <a:hlinkClick r:id="rId25"/>
                <a:extLst>
                  <a:ext uri="{FF2B5EF4-FFF2-40B4-BE49-F238E27FC236}">
                    <a16:creationId xmlns:a16="http://schemas.microsoft.com/office/drawing/2014/main" id="{E991DF74-CD35-2542-A961-119B9F4AD1B3}"/>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9488302" y="3943133"/>
                <a:ext cx="2343859" cy="1309070"/>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5324EBF9-EFC4-0F4B-BD25-A62BC36D6E2F}"/>
                  </a:ext>
                </a:extLst>
              </p:cNvPr>
              <p:cNvSpPr txBox="1"/>
              <p:nvPr/>
            </p:nvSpPr>
            <p:spPr>
              <a:xfrm>
                <a:off x="9829052" y="4763973"/>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数字资产搜寻界面</a:t>
                </a:r>
                <a:endParaRPr kumimoji="0" 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grpSp>
        <p:sp>
          <p:nvSpPr>
            <p:cNvPr id="121" name="TextBox 120">
              <a:extLst>
                <a:ext uri="{FF2B5EF4-FFF2-40B4-BE49-F238E27FC236}">
                  <a16:creationId xmlns:a16="http://schemas.microsoft.com/office/drawing/2014/main" id="{0EA3924B-C928-A246-B663-205BFC1D6230}"/>
                </a:ext>
              </a:extLst>
            </p:cNvPr>
            <p:cNvSpPr txBox="1"/>
            <p:nvPr/>
          </p:nvSpPr>
          <p:spPr>
            <a:xfrm>
              <a:off x="9306245" y="3254274"/>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Tree>
    <p:extLst>
      <p:ext uri="{BB962C8B-B14F-4D97-AF65-F5344CB8AC3E}">
        <p14:creationId xmlns:p14="http://schemas.microsoft.com/office/powerpoint/2010/main" val="3917416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t>可根据场景需求配置的通证化容器</a:t>
            </a:r>
            <a:endParaRPr lang="zh-CN" altLang="en-US" dirty="0"/>
          </a:p>
        </p:txBody>
      </p:sp>
      <p:grpSp>
        <p:nvGrpSpPr>
          <p:cNvPr id="6" name="Group 5">
            <a:extLst>
              <a:ext uri="{FF2B5EF4-FFF2-40B4-BE49-F238E27FC236}">
                <a16:creationId xmlns:a16="http://schemas.microsoft.com/office/drawing/2014/main" id="{775BF46C-AC6F-C64B-AA29-24B71FB1F314}"/>
              </a:ext>
            </a:extLst>
          </p:cNvPr>
          <p:cNvGrpSpPr/>
          <p:nvPr/>
        </p:nvGrpSpPr>
        <p:grpSpPr>
          <a:xfrm>
            <a:off x="2432456" y="3284280"/>
            <a:ext cx="2176332" cy="1233974"/>
            <a:chOff x="5111258" y="4261299"/>
            <a:chExt cx="2176332" cy="1233974"/>
          </a:xfrm>
        </p:grpSpPr>
        <p:pic>
          <p:nvPicPr>
            <p:cNvPr id="33" name="Picture 32">
              <a:extLst>
                <a:ext uri="{FF2B5EF4-FFF2-40B4-BE49-F238E27FC236}">
                  <a16:creationId xmlns:a16="http://schemas.microsoft.com/office/drawing/2014/main" id="{E3E9D5FC-2A92-2049-BF8B-AD13DD9A34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06927" y="4461896"/>
              <a:ext cx="489419" cy="489419"/>
            </a:xfrm>
            <a:prstGeom prst="rect">
              <a:avLst/>
            </a:prstGeom>
          </p:spPr>
        </p:pic>
        <p:pic>
          <p:nvPicPr>
            <p:cNvPr id="40" name="Picture 39">
              <a:extLst>
                <a:ext uri="{FF2B5EF4-FFF2-40B4-BE49-F238E27FC236}">
                  <a16:creationId xmlns:a16="http://schemas.microsoft.com/office/drawing/2014/main" id="{EE6DE564-B35F-5744-919F-BCE015D4B1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11547" y="4491722"/>
              <a:ext cx="501475" cy="495894"/>
            </a:xfrm>
            <a:prstGeom prst="rect">
              <a:avLst/>
            </a:prstGeom>
          </p:spPr>
        </p:pic>
        <p:sp>
          <p:nvSpPr>
            <p:cNvPr id="75" name="Rounded Rectangle 74">
              <a:extLst>
                <a:ext uri="{FF2B5EF4-FFF2-40B4-BE49-F238E27FC236}">
                  <a16:creationId xmlns:a16="http://schemas.microsoft.com/office/drawing/2014/main" id="{23317B24-548C-C846-8D1D-1E84949D03BC}"/>
                </a:ext>
              </a:extLst>
            </p:cNvPr>
            <p:cNvSpPr/>
            <p:nvPr/>
          </p:nvSpPr>
          <p:spPr>
            <a:xfrm>
              <a:off x="5111258" y="4261299"/>
              <a:ext cx="2176332" cy="1233974"/>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情报采集容器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grpSp>
        <p:nvGrpSpPr>
          <p:cNvPr id="3" name="Group 2">
            <a:extLst>
              <a:ext uri="{FF2B5EF4-FFF2-40B4-BE49-F238E27FC236}">
                <a16:creationId xmlns:a16="http://schemas.microsoft.com/office/drawing/2014/main" id="{392192DF-2D92-6748-84DA-6E9F9837044C}"/>
              </a:ext>
            </a:extLst>
          </p:cNvPr>
          <p:cNvGrpSpPr/>
          <p:nvPr/>
        </p:nvGrpSpPr>
        <p:grpSpPr>
          <a:xfrm>
            <a:off x="2371293" y="4632214"/>
            <a:ext cx="2333678" cy="1405889"/>
            <a:chOff x="2590015" y="4209526"/>
            <a:chExt cx="2333678" cy="1405889"/>
          </a:xfrm>
        </p:grpSpPr>
        <p:pic>
          <p:nvPicPr>
            <p:cNvPr id="80" name="Picture 79">
              <a:extLst>
                <a:ext uri="{FF2B5EF4-FFF2-40B4-BE49-F238E27FC236}">
                  <a16:creationId xmlns:a16="http://schemas.microsoft.com/office/drawing/2014/main" id="{4E3C771E-9638-844A-AD38-13D9CFC7FF7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7943" y="4371593"/>
              <a:ext cx="1437822" cy="814055"/>
            </a:xfrm>
            <a:prstGeom prst="rect">
              <a:avLst/>
            </a:prstGeom>
          </p:spPr>
        </p:pic>
        <p:sp>
          <p:nvSpPr>
            <p:cNvPr id="81" name="Rounded Rectangle 80">
              <a:extLst>
                <a:ext uri="{FF2B5EF4-FFF2-40B4-BE49-F238E27FC236}">
                  <a16:creationId xmlns:a16="http://schemas.microsoft.com/office/drawing/2014/main" id="{922DC4E4-A3F4-5F48-93C1-3AB729FCFCDA}"/>
                </a:ext>
              </a:extLst>
            </p:cNvPr>
            <p:cNvSpPr/>
            <p:nvPr/>
          </p:nvSpPr>
          <p:spPr>
            <a:xfrm>
              <a:off x="2590015" y="4209526"/>
              <a:ext cx="2333678" cy="140588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商业情报计算容器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
        <p:nvSpPr>
          <p:cNvPr id="9" name="Rounded Rectangle 8">
            <a:extLst>
              <a:ext uri="{FF2B5EF4-FFF2-40B4-BE49-F238E27FC236}">
                <a16:creationId xmlns:a16="http://schemas.microsoft.com/office/drawing/2014/main" id="{B400D2A8-35AC-6B45-A1AB-3049F8993533}"/>
              </a:ext>
            </a:extLst>
          </p:cNvPr>
          <p:cNvSpPr/>
          <p:nvPr/>
        </p:nvSpPr>
        <p:spPr>
          <a:xfrm>
            <a:off x="303466" y="1332792"/>
            <a:ext cx="7715119"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06482" y="5493743"/>
            <a:ext cx="1101737" cy="781699"/>
          </a:xfrm>
          <a:prstGeom prst="rect">
            <a:avLst/>
          </a:prstGeom>
        </p:spPr>
      </p:pic>
      <p:grpSp>
        <p:nvGrpSpPr>
          <p:cNvPr id="5" name="Group 4">
            <a:extLst>
              <a:ext uri="{FF2B5EF4-FFF2-40B4-BE49-F238E27FC236}">
                <a16:creationId xmlns:a16="http://schemas.microsoft.com/office/drawing/2014/main" id="{88A23C72-8A79-9244-A653-13A082E14A72}"/>
              </a:ext>
            </a:extLst>
          </p:cNvPr>
          <p:cNvGrpSpPr/>
          <p:nvPr/>
        </p:nvGrpSpPr>
        <p:grpSpPr>
          <a:xfrm>
            <a:off x="479305" y="2761258"/>
            <a:ext cx="1629047" cy="1756996"/>
            <a:chOff x="511185" y="4261299"/>
            <a:chExt cx="1629047" cy="1756996"/>
          </a:xfrm>
        </p:grpSpPr>
        <p:sp>
          <p:nvSpPr>
            <p:cNvPr id="94" name="Rounded Rectangle 93">
              <a:extLst>
                <a:ext uri="{FF2B5EF4-FFF2-40B4-BE49-F238E27FC236}">
                  <a16:creationId xmlns:a16="http://schemas.microsoft.com/office/drawing/2014/main" id="{6111FB4C-BDE9-7544-A524-11EE4E4ACD71}"/>
                </a:ext>
              </a:extLst>
            </p:cNvPr>
            <p:cNvSpPr/>
            <p:nvPr/>
          </p:nvSpPr>
          <p:spPr>
            <a:xfrm>
              <a:off x="511185" y="4261299"/>
              <a:ext cx="1629047" cy="1756996"/>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数据备份与恢复工具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0" name="Picture 49">
              <a:extLst>
                <a:ext uri="{FF2B5EF4-FFF2-40B4-BE49-F238E27FC236}">
                  <a16:creationId xmlns:a16="http://schemas.microsoft.com/office/drawing/2014/main" id="{F71D0C92-5581-9649-BE96-236ED35414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4666" y="4463076"/>
              <a:ext cx="600107" cy="830419"/>
            </a:xfrm>
            <a:prstGeom prst="rect">
              <a:avLst/>
            </a:prstGeom>
          </p:spPr>
        </p:pic>
      </p:grpSp>
      <p:grpSp>
        <p:nvGrpSpPr>
          <p:cNvPr id="10" name="Group 9">
            <a:extLst>
              <a:ext uri="{FF2B5EF4-FFF2-40B4-BE49-F238E27FC236}">
                <a16:creationId xmlns:a16="http://schemas.microsoft.com/office/drawing/2014/main" id="{AA3F9AC8-6179-0743-BA8E-25AC6C48015C}"/>
              </a:ext>
            </a:extLst>
          </p:cNvPr>
          <p:cNvGrpSpPr/>
          <p:nvPr/>
        </p:nvGrpSpPr>
        <p:grpSpPr>
          <a:xfrm>
            <a:off x="2116263" y="1490318"/>
            <a:ext cx="2474355" cy="1686520"/>
            <a:chOff x="2222910" y="1444197"/>
            <a:chExt cx="2474355" cy="1686520"/>
          </a:xfrm>
        </p:grpSpPr>
        <p:sp>
          <p:nvSpPr>
            <p:cNvPr id="89" name="Rounded Rectangle 88">
              <a:extLst>
                <a:ext uri="{FF2B5EF4-FFF2-40B4-BE49-F238E27FC236}">
                  <a16:creationId xmlns:a16="http://schemas.microsoft.com/office/drawing/2014/main" id="{D5F50793-746D-AA4E-90D3-A9B138BE5DD5}"/>
                </a:ext>
              </a:extLst>
            </p:cNvPr>
            <p:cNvSpPr/>
            <p:nvPr/>
          </p:nvSpPr>
          <p:spPr>
            <a:xfrm>
              <a:off x="2222910" y="1444197"/>
              <a:ext cx="2474355"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4" name="Picture 53">
              <a:extLst>
                <a:ext uri="{FF2B5EF4-FFF2-40B4-BE49-F238E27FC236}">
                  <a16:creationId xmlns:a16="http://schemas.microsoft.com/office/drawing/2014/main" id="{A15DE340-7A5F-B849-887B-C7EF8A093DB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25245" y="1482254"/>
              <a:ext cx="1031195" cy="1031195"/>
            </a:xfrm>
            <a:prstGeom prst="rect">
              <a:avLst/>
            </a:prstGeom>
          </p:spPr>
        </p:pic>
        <p:pic>
          <p:nvPicPr>
            <p:cNvPr id="55" name="Picture 54">
              <a:extLst>
                <a:ext uri="{FF2B5EF4-FFF2-40B4-BE49-F238E27FC236}">
                  <a16:creationId xmlns:a16="http://schemas.microsoft.com/office/drawing/2014/main" id="{EE69EC7E-9105-7F45-968A-A1F4D4E8FBA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47552" y="1632688"/>
              <a:ext cx="833824" cy="833824"/>
            </a:xfrm>
            <a:prstGeom prst="rect">
              <a:avLst/>
            </a:prstGeom>
            <a:solidFill>
              <a:schemeClr val="bg1"/>
            </a:solidFill>
          </p:spPr>
        </p:pic>
      </p:grpSp>
      <p:cxnSp>
        <p:nvCxnSpPr>
          <p:cNvPr id="12" name="Straight Arrow Connector 11">
            <a:extLst>
              <a:ext uri="{FF2B5EF4-FFF2-40B4-BE49-F238E27FC236}">
                <a16:creationId xmlns:a16="http://schemas.microsoft.com/office/drawing/2014/main" id="{1E9E4275-94E2-CA41-B1AF-B4665981D010}"/>
              </a:ext>
            </a:extLst>
          </p:cNvPr>
          <p:cNvCxnSpPr>
            <a:stCxn id="54" idx="2"/>
            <a:endCxn id="40" idx="0"/>
          </p:cNvCxnSpPr>
          <p:nvPr/>
        </p:nvCxnSpPr>
        <p:spPr>
          <a:xfrm flipH="1">
            <a:off x="2983483" y="2559570"/>
            <a:ext cx="750713" cy="95513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8CD752D-0296-7547-9AA3-DB8F8278918D}"/>
              </a:ext>
            </a:extLst>
          </p:cNvPr>
          <p:cNvCxnSpPr>
            <a:cxnSpLocks/>
            <a:stCxn id="55" idx="2"/>
            <a:endCxn id="40" idx="0"/>
          </p:cNvCxnSpPr>
          <p:nvPr/>
        </p:nvCxnSpPr>
        <p:spPr>
          <a:xfrm>
            <a:off x="2757817" y="2512633"/>
            <a:ext cx="225666" cy="1002070"/>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3B9E477-323A-6548-8FB6-10A08B232DCE}"/>
              </a:ext>
            </a:extLst>
          </p:cNvPr>
          <p:cNvCxnSpPr>
            <a:cxnSpLocks/>
            <a:stCxn id="40" idx="2"/>
            <a:endCxn id="80" idx="0"/>
          </p:cNvCxnSpPr>
          <p:nvPr/>
        </p:nvCxnSpPr>
        <p:spPr>
          <a:xfrm>
            <a:off x="2983483" y="4010597"/>
            <a:ext cx="554649" cy="783684"/>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A859A89F-DEE8-0046-9801-403E67B80527}"/>
              </a:ext>
            </a:extLst>
          </p:cNvPr>
          <p:cNvCxnSpPr>
            <a:cxnSpLocks/>
            <a:stCxn id="40" idx="1"/>
            <a:endCxn id="50" idx="3"/>
          </p:cNvCxnSpPr>
          <p:nvPr/>
        </p:nvCxnSpPr>
        <p:spPr>
          <a:xfrm flipH="1" flipV="1">
            <a:off x="1532893" y="3378245"/>
            <a:ext cx="1199852" cy="384405"/>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884BC46-ACCE-2045-8513-BA42821B63D7}"/>
              </a:ext>
            </a:extLst>
          </p:cNvPr>
          <p:cNvCxnSpPr>
            <a:cxnSpLocks/>
            <a:stCxn id="33" idx="1"/>
            <a:endCxn id="40" idx="3"/>
          </p:cNvCxnSpPr>
          <p:nvPr/>
        </p:nvCxnSpPr>
        <p:spPr>
          <a:xfrm flipH="1">
            <a:off x="3234220" y="3729587"/>
            <a:ext cx="693905" cy="3306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D4C3F82F-8DE1-C447-8596-84537496D033}"/>
              </a:ext>
            </a:extLst>
          </p:cNvPr>
          <p:cNvCxnSpPr>
            <a:cxnSpLocks/>
            <a:stCxn id="21" idx="1"/>
            <a:endCxn id="54" idx="3"/>
          </p:cNvCxnSpPr>
          <p:nvPr/>
        </p:nvCxnSpPr>
        <p:spPr>
          <a:xfrm flipH="1" flipV="1">
            <a:off x="4249793" y="2043973"/>
            <a:ext cx="1102683" cy="11734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nvGrpSpPr>
          <p:cNvPr id="69" name="Group 68">
            <a:extLst>
              <a:ext uri="{FF2B5EF4-FFF2-40B4-BE49-F238E27FC236}">
                <a16:creationId xmlns:a16="http://schemas.microsoft.com/office/drawing/2014/main" id="{B3D0120E-A8D4-B445-BCAF-D51EE1610E59}"/>
              </a:ext>
            </a:extLst>
          </p:cNvPr>
          <p:cNvGrpSpPr/>
          <p:nvPr/>
        </p:nvGrpSpPr>
        <p:grpSpPr>
          <a:xfrm>
            <a:off x="4948090" y="1535534"/>
            <a:ext cx="2689658" cy="3615978"/>
            <a:chOff x="4948090" y="1535534"/>
            <a:chExt cx="2689658" cy="3615978"/>
          </a:xfrm>
        </p:grpSpPr>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21" name="TextBox 120">
              <a:extLst>
                <a:ext uri="{FF2B5EF4-FFF2-40B4-BE49-F238E27FC236}">
                  <a16:creationId xmlns:a16="http://schemas.microsoft.com/office/drawing/2014/main" id="{0EA3924B-C928-A246-B663-205BFC1D6230}"/>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79" name="Straight Arrow Connector 78">
              <a:extLst>
                <a:ext uri="{FF2B5EF4-FFF2-40B4-BE49-F238E27FC236}">
                  <a16:creationId xmlns:a16="http://schemas.microsoft.com/office/drawing/2014/main" id="{8E7778CC-EE65-AA43-8066-60EFA2A82A46}"/>
                </a:ext>
              </a:extLst>
            </p:cNvPr>
            <p:cNvCxnSpPr>
              <a:cxnSpLocks/>
              <a:stCxn id="21" idx="2"/>
              <a:endCxn id="67" idx="0"/>
            </p:cNvCxnSpPr>
            <p:nvPr/>
          </p:nvCxnSpPr>
          <p:spPr>
            <a:xfrm flipH="1">
              <a:off x="6259450" y="2535356"/>
              <a:ext cx="28128" cy="617597"/>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cxnSp>
        <p:nvCxnSpPr>
          <p:cNvPr id="97" name="Straight Arrow Connector 96">
            <a:extLst>
              <a:ext uri="{FF2B5EF4-FFF2-40B4-BE49-F238E27FC236}">
                <a16:creationId xmlns:a16="http://schemas.microsoft.com/office/drawing/2014/main" id="{9C112EE2-DFE4-E947-A9A0-4D83E8B1A233}"/>
              </a:ext>
            </a:extLst>
          </p:cNvPr>
          <p:cNvCxnSpPr>
            <a:cxnSpLocks/>
            <a:stCxn id="33" idx="3"/>
            <a:endCxn id="21" idx="2"/>
          </p:cNvCxnSpPr>
          <p:nvPr/>
        </p:nvCxnSpPr>
        <p:spPr>
          <a:xfrm flipV="1">
            <a:off x="4417544" y="2535356"/>
            <a:ext cx="1870034" cy="1194231"/>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14368C75-8847-A349-A729-9DD7AB99913F}"/>
              </a:ext>
            </a:extLst>
          </p:cNvPr>
          <p:cNvGrpSpPr/>
          <p:nvPr/>
        </p:nvGrpSpPr>
        <p:grpSpPr>
          <a:xfrm>
            <a:off x="8660139" y="1649414"/>
            <a:ext cx="2689658" cy="3615978"/>
            <a:chOff x="4948090" y="1535534"/>
            <a:chExt cx="2689658" cy="3615978"/>
          </a:xfrm>
        </p:grpSpPr>
        <p:pic>
          <p:nvPicPr>
            <p:cNvPr id="102" name="Picture 101">
              <a:extLst>
                <a:ext uri="{FF2B5EF4-FFF2-40B4-BE49-F238E27FC236}">
                  <a16:creationId xmlns:a16="http://schemas.microsoft.com/office/drawing/2014/main" id="{FB6AE8E5-8A70-314A-9105-710481632E8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103" name="Picture 102">
              <a:extLst>
                <a:ext uri="{FF2B5EF4-FFF2-40B4-BE49-F238E27FC236}">
                  <a16:creationId xmlns:a16="http://schemas.microsoft.com/office/drawing/2014/main" id="{BFEEE8BD-1418-0348-8F0D-A292A9C4D19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05" name="Rounded Rectangle 104">
              <a:extLst>
                <a:ext uri="{FF2B5EF4-FFF2-40B4-BE49-F238E27FC236}">
                  <a16:creationId xmlns:a16="http://schemas.microsoft.com/office/drawing/2014/main" id="{14A0C963-D689-3042-BDB4-A8F1BF7E41C2}"/>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06" name="TextBox 105">
              <a:extLst>
                <a:ext uri="{FF2B5EF4-FFF2-40B4-BE49-F238E27FC236}">
                  <a16:creationId xmlns:a16="http://schemas.microsoft.com/office/drawing/2014/main" id="{CF0F5FCE-088D-0545-97AE-FEF70AC7CC8A}"/>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07" name="Straight Arrow Connector 106">
              <a:extLst>
                <a:ext uri="{FF2B5EF4-FFF2-40B4-BE49-F238E27FC236}">
                  <a16:creationId xmlns:a16="http://schemas.microsoft.com/office/drawing/2014/main" id="{392D6AF9-33B7-3244-93B2-C0402478C13D}"/>
                </a:ext>
              </a:extLst>
            </p:cNvPr>
            <p:cNvCxnSpPr>
              <a:cxnSpLocks/>
              <a:stCxn id="102" idx="2"/>
              <a:endCxn id="103" idx="0"/>
            </p:cNvCxnSpPr>
            <p:nvPr/>
          </p:nvCxnSpPr>
          <p:spPr>
            <a:xfrm flipH="1">
              <a:off x="6259450" y="2535356"/>
              <a:ext cx="28128" cy="617597"/>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sp>
        <p:nvSpPr>
          <p:cNvPr id="108" name="Rounded Rectangle 107">
            <a:extLst>
              <a:ext uri="{FF2B5EF4-FFF2-40B4-BE49-F238E27FC236}">
                <a16:creationId xmlns:a16="http://schemas.microsoft.com/office/drawing/2014/main" id="{5F1D0179-60A9-904F-A036-AB1E1FF67BED}"/>
              </a:ext>
            </a:extLst>
          </p:cNvPr>
          <p:cNvSpPr/>
          <p:nvPr/>
        </p:nvSpPr>
        <p:spPr>
          <a:xfrm>
            <a:off x="8343946" y="1306369"/>
            <a:ext cx="4549814"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10" name="Straight Arrow Connector 109">
            <a:extLst>
              <a:ext uri="{FF2B5EF4-FFF2-40B4-BE49-F238E27FC236}">
                <a16:creationId xmlns:a16="http://schemas.microsoft.com/office/drawing/2014/main" id="{066987BB-9660-0B45-8706-1A691951E0ED}"/>
              </a:ext>
            </a:extLst>
          </p:cNvPr>
          <p:cNvCxnSpPr>
            <a:cxnSpLocks/>
            <a:stCxn id="67" idx="3"/>
            <a:endCxn id="103" idx="1"/>
          </p:cNvCxnSpPr>
          <p:nvPr/>
        </p:nvCxnSpPr>
        <p:spPr>
          <a:xfrm>
            <a:off x="7405145" y="3903460"/>
            <a:ext cx="1420658" cy="113880"/>
          </a:xfrm>
          <a:prstGeom prst="straightConnector1">
            <a:avLst/>
          </a:prstGeom>
          <a:ln w="127000">
            <a:solidFill>
              <a:srgbClr val="FF0000">
                <a:alpha val="50000"/>
              </a:srgb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E77EF882-ABFB-6347-B1FF-FB3A3E4A5A5B}"/>
              </a:ext>
            </a:extLst>
          </p:cNvPr>
          <p:cNvCxnSpPr>
            <a:cxnSpLocks/>
            <a:stCxn id="21" idx="3"/>
            <a:endCxn id="102" idx="1"/>
          </p:cNvCxnSpPr>
          <p:nvPr/>
        </p:nvCxnSpPr>
        <p:spPr>
          <a:xfrm>
            <a:off x="7222680" y="2161316"/>
            <a:ext cx="1841845" cy="113880"/>
          </a:xfrm>
          <a:prstGeom prst="straightConnector1">
            <a:avLst/>
          </a:prstGeom>
          <a:ln w="127000">
            <a:solidFill>
              <a:srgbClr val="FF0000">
                <a:alpha val="50000"/>
              </a:srgbClr>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FF2B5EF4-FFF2-40B4-BE49-F238E27FC236}">
                <a16:creationId xmlns:a16="http://schemas.microsoft.com/office/drawing/2014/main" id="{4DE37CAD-4A53-374F-8ED1-2E1C4B84ABB5}"/>
              </a:ext>
            </a:extLst>
          </p:cNvPr>
          <p:cNvGrpSpPr/>
          <p:nvPr/>
        </p:nvGrpSpPr>
        <p:grpSpPr>
          <a:xfrm>
            <a:off x="11477823" y="1649414"/>
            <a:ext cx="2049324" cy="4244393"/>
            <a:chOff x="11681917" y="1584907"/>
            <a:chExt cx="2049324" cy="4244393"/>
          </a:xfrm>
        </p:grpSpPr>
        <p:sp>
          <p:nvSpPr>
            <p:cNvPr id="128" name="Rounded Rectangle 127">
              <a:extLst>
                <a:ext uri="{FF2B5EF4-FFF2-40B4-BE49-F238E27FC236}">
                  <a16:creationId xmlns:a16="http://schemas.microsoft.com/office/drawing/2014/main" id="{A0C979C5-C911-8044-96A1-381C96F84577}"/>
                </a:ext>
              </a:extLst>
            </p:cNvPr>
            <p:cNvSpPr/>
            <p:nvPr/>
          </p:nvSpPr>
          <p:spPr>
            <a:xfrm>
              <a:off x="11681917" y="1584907"/>
              <a:ext cx="2049324" cy="4244393"/>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0" name="Picture 129">
              <a:extLst>
                <a:ext uri="{FF2B5EF4-FFF2-40B4-BE49-F238E27FC236}">
                  <a16:creationId xmlns:a16="http://schemas.microsoft.com/office/drawing/2014/main" id="{DAC7D845-2B73-EA4D-9F97-DFD9DE92B39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873621" y="3288679"/>
              <a:ext cx="817487" cy="817487"/>
            </a:xfrm>
            <a:prstGeom prst="rect">
              <a:avLst/>
            </a:prstGeom>
            <a:solidFill>
              <a:schemeClr val="bg1"/>
            </a:solidFill>
          </p:spPr>
        </p:pic>
        <p:pic>
          <p:nvPicPr>
            <p:cNvPr id="131" name="Picture 130">
              <a:extLst>
                <a:ext uri="{FF2B5EF4-FFF2-40B4-BE49-F238E27FC236}">
                  <a16:creationId xmlns:a16="http://schemas.microsoft.com/office/drawing/2014/main" id="{B8E24C72-CE0C-434F-9692-A87151C4DC5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766766" y="2367054"/>
              <a:ext cx="1031195" cy="1031195"/>
            </a:xfrm>
            <a:prstGeom prst="rect">
              <a:avLst/>
            </a:prstGeom>
          </p:spPr>
        </p:pic>
        <p:pic>
          <p:nvPicPr>
            <p:cNvPr id="132" name="Picture 131">
              <a:extLst>
                <a:ext uri="{FF2B5EF4-FFF2-40B4-BE49-F238E27FC236}">
                  <a16:creationId xmlns:a16="http://schemas.microsoft.com/office/drawing/2014/main" id="{2AC33358-0B77-EF43-A1BF-4B87E7747625}"/>
                </a:ext>
              </a:extLst>
            </p:cNvPr>
            <p:cNvPicPr>
              <a:picLocks noChangeAspect="1"/>
            </p:cNvPicPr>
            <p:nvPr/>
          </p:nvPicPr>
          <p:blipFill>
            <a:blip r:embed="rId12"/>
            <a:stretch>
              <a:fillRect/>
            </a:stretch>
          </p:blipFill>
          <p:spPr>
            <a:xfrm>
              <a:off x="11823519" y="1888250"/>
              <a:ext cx="1625069" cy="546130"/>
            </a:xfrm>
            <a:prstGeom prst="rect">
              <a:avLst/>
            </a:prstGeom>
          </p:spPr>
        </p:pic>
        <p:pic>
          <p:nvPicPr>
            <p:cNvPr id="133" name="Picture 132">
              <a:extLst>
                <a:ext uri="{FF2B5EF4-FFF2-40B4-BE49-F238E27FC236}">
                  <a16:creationId xmlns:a16="http://schemas.microsoft.com/office/drawing/2014/main" id="{F40C2D48-333F-7346-848F-5FAD8F76ABB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873621" y="4245435"/>
              <a:ext cx="1736329" cy="522412"/>
            </a:xfrm>
            <a:prstGeom prst="rect">
              <a:avLst/>
            </a:prstGeom>
          </p:spPr>
        </p:pic>
      </p:grpSp>
      <p:pic>
        <p:nvPicPr>
          <p:cNvPr id="134" name="Picture 133">
            <a:extLst>
              <a:ext uri="{FF2B5EF4-FFF2-40B4-BE49-F238E27FC236}">
                <a16:creationId xmlns:a16="http://schemas.microsoft.com/office/drawing/2014/main" id="{C5B45901-FC71-1D42-8578-12B011B3811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203003" y="5478527"/>
            <a:ext cx="1101737" cy="781699"/>
          </a:xfrm>
          <a:prstGeom prst="rect">
            <a:avLst/>
          </a:prstGeom>
        </p:spPr>
      </p:pic>
      <p:pic>
        <p:nvPicPr>
          <p:cNvPr id="135" name="Picture 2" descr="Image result for kibana screenshots">
            <a:hlinkClick r:id="rId14"/>
            <a:extLst>
              <a:ext uri="{FF2B5EF4-FFF2-40B4-BE49-F238E27FC236}">
                <a16:creationId xmlns:a16="http://schemas.microsoft.com/office/drawing/2014/main" id="{60B5C605-A3E6-5D4B-9BBB-A743A1D87CE9}"/>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89625" y="4777362"/>
            <a:ext cx="1695510" cy="946960"/>
          </a:xfrm>
          <a:prstGeom prst="rect">
            <a:avLst/>
          </a:prstGeom>
          <a:noFill/>
          <a:extLst>
            <a:ext uri="{909E8E84-426E-40DD-AFC4-6F175D3DCCD1}">
              <a14:hiddenFill xmlns:a14="http://schemas.microsoft.com/office/drawing/2010/main">
                <a:solidFill>
                  <a:srgbClr val="FFFFFF"/>
                </a:solidFill>
              </a14:hiddenFill>
            </a:ext>
          </a:extLst>
        </p:spPr>
      </p:pic>
      <p:cxnSp>
        <p:nvCxnSpPr>
          <p:cNvPr id="136" name="Straight Arrow Connector 135">
            <a:extLst>
              <a:ext uri="{FF2B5EF4-FFF2-40B4-BE49-F238E27FC236}">
                <a16:creationId xmlns:a16="http://schemas.microsoft.com/office/drawing/2014/main" id="{89E89DE8-6BF6-384A-8789-6B2EC9D27D54}"/>
              </a:ext>
            </a:extLst>
          </p:cNvPr>
          <p:cNvCxnSpPr>
            <a:cxnSpLocks/>
            <a:stCxn id="80" idx="1"/>
            <a:endCxn id="135" idx="3"/>
          </p:cNvCxnSpPr>
          <p:nvPr/>
        </p:nvCxnSpPr>
        <p:spPr>
          <a:xfrm flipH="1">
            <a:off x="2185135" y="5201309"/>
            <a:ext cx="634086" cy="4953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3151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AEB6-85D6-E34E-AB9E-37D8CA88ADEA}"/>
              </a:ext>
            </a:extLst>
          </p:cNvPr>
          <p:cNvSpPr>
            <a:spLocks noGrp="1"/>
          </p:cNvSpPr>
          <p:nvPr>
            <p:ph idx="1"/>
          </p:nvPr>
        </p:nvSpPr>
        <p:spPr>
          <a:xfrm>
            <a:off x="1920088" y="3153623"/>
            <a:ext cx="9357512" cy="3314909"/>
          </a:xfrm>
        </p:spPr>
        <p:txBody>
          <a:bodyPr>
            <a:normAutofit/>
          </a:bodyPr>
          <a:lstStyle/>
          <a:p>
            <a:r>
              <a:rPr lang="zh-Hans" altLang="en-US" dirty="0"/>
              <a:t>任何有价值的数据，</a:t>
            </a:r>
            <a:r>
              <a:rPr lang="zh-TW" altLang="en-US" dirty="0"/>
              <a:t>均可由通证交易确权</a:t>
            </a:r>
            <a:endParaRPr lang="en-US" altLang="zh-TW" dirty="0"/>
          </a:p>
          <a:p>
            <a:r>
              <a:rPr lang="zh-Hans" altLang="en-US" dirty="0"/>
              <a:t>在可确权条件下，</a:t>
            </a:r>
            <a:r>
              <a:rPr lang="zh-TW" altLang="en-US" dirty="0"/>
              <a:t>进行不同程度的授权</a:t>
            </a:r>
            <a:endParaRPr lang="en-US" altLang="zh-TW" dirty="0"/>
          </a:p>
          <a:p>
            <a:pPr lvl="1"/>
            <a:r>
              <a:rPr lang="zh-TW" altLang="en-US" dirty="0"/>
              <a:t>买断</a:t>
            </a:r>
            <a:r>
              <a:rPr lang="zh-Hans" altLang="en-US" dirty="0"/>
              <a:t>：</a:t>
            </a:r>
            <a:r>
              <a:rPr lang="zh-TW" altLang="en-US" dirty="0"/>
              <a:t>无限时间的内容分享</a:t>
            </a:r>
            <a:r>
              <a:rPr lang="zh-Hans" altLang="en-US" dirty="0"/>
              <a:t>。</a:t>
            </a:r>
            <a:endParaRPr lang="en-US" altLang="zh-Hans" dirty="0"/>
          </a:p>
          <a:p>
            <a:pPr lvl="1"/>
            <a:r>
              <a:rPr lang="zh-TW" altLang="en-US" dirty="0"/>
              <a:t>租赁</a:t>
            </a:r>
            <a:r>
              <a:rPr lang="zh-Hans" altLang="en-US" dirty="0"/>
              <a:t>：</a:t>
            </a:r>
            <a:r>
              <a:rPr lang="zh-TW" altLang="en-US" dirty="0"/>
              <a:t>有限时间开放数据服务</a:t>
            </a:r>
            <a:endParaRPr lang="en-US" altLang="zh-TW" dirty="0"/>
          </a:p>
          <a:p>
            <a:pPr lvl="1"/>
            <a:r>
              <a:rPr lang="zh-TW" altLang="en-US" dirty="0"/>
              <a:t>转让</a:t>
            </a:r>
            <a:r>
              <a:rPr lang="zh-Hans" altLang="en-US" dirty="0"/>
              <a:t>：</a:t>
            </a:r>
            <a:r>
              <a:rPr lang="zh-TW" altLang="en-US" dirty="0"/>
              <a:t>让渡全网范围的命名权</a:t>
            </a:r>
            <a:endParaRPr lang="en-US" altLang="zh-TW" dirty="0"/>
          </a:p>
          <a:p>
            <a:pPr lvl="1"/>
            <a:r>
              <a:rPr lang="zh-Hans" altLang="en-US" dirty="0"/>
              <a:t>。。。</a:t>
            </a:r>
            <a:endParaRPr lang="en-US" altLang="zh-Hans" dirty="0"/>
          </a:p>
        </p:txBody>
      </p:sp>
      <p:sp>
        <p:nvSpPr>
          <p:cNvPr id="14" name="Content Placeholder 2">
            <a:extLst>
              <a:ext uri="{FF2B5EF4-FFF2-40B4-BE49-F238E27FC236}">
                <a16:creationId xmlns:a16="http://schemas.microsoft.com/office/drawing/2014/main" id="{13F3C752-3124-2646-AC05-45D1B4554862}"/>
              </a:ext>
            </a:extLst>
          </p:cNvPr>
          <p:cNvSpPr txBox="1">
            <a:spLocks/>
          </p:cNvSpPr>
          <p:nvPr/>
        </p:nvSpPr>
        <p:spPr>
          <a:xfrm>
            <a:off x="764498" y="2057402"/>
            <a:ext cx="10972800" cy="19498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通证 </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 身份</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权限</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内容 </a:t>
            </a:r>
            <a:endPar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endParaRPr>
          </a:p>
        </p:txBody>
      </p:sp>
      <p:sp>
        <p:nvSpPr>
          <p:cNvPr id="4" name="Title 3">
            <a:extLst>
              <a:ext uri="{FF2B5EF4-FFF2-40B4-BE49-F238E27FC236}">
                <a16:creationId xmlns:a16="http://schemas.microsoft.com/office/drawing/2014/main" id="{BE91E4C3-C7A0-644C-9037-6F549A904EA1}"/>
              </a:ext>
            </a:extLst>
          </p:cNvPr>
          <p:cNvSpPr>
            <a:spLocks noGrp="1"/>
          </p:cNvSpPr>
          <p:nvPr>
            <p:ph type="title"/>
          </p:nvPr>
        </p:nvSpPr>
        <p:spPr/>
        <p:txBody>
          <a:bodyPr>
            <a:normAutofit/>
          </a:bodyPr>
          <a:lstStyle/>
          <a:p>
            <a:r>
              <a:rPr lang="zh-Hans" altLang="en-US" dirty="0"/>
              <a:t>可信计算：对</a:t>
            </a:r>
            <a:r>
              <a:rPr lang="zh-TW" altLang="en-US" dirty="0"/>
              <a:t>数字资产</a:t>
            </a:r>
            <a:r>
              <a:rPr lang="zh-Hans" altLang="en-US" dirty="0"/>
              <a:t>确权与</a:t>
            </a:r>
            <a:r>
              <a:rPr lang="zh-TW" altLang="en-US" dirty="0"/>
              <a:t>授权</a:t>
            </a:r>
            <a:endParaRPr lang="en-US" dirty="0"/>
          </a:p>
        </p:txBody>
      </p:sp>
    </p:spTree>
    <p:extLst>
      <p:ext uri="{BB962C8B-B14F-4D97-AF65-F5344CB8AC3E}">
        <p14:creationId xmlns:p14="http://schemas.microsoft.com/office/powerpoint/2010/main" val="939403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信息系统内容蕴藏的数字资产</a:t>
            </a:r>
            <a:r>
              <a:rPr lang="zh-CN" altLang="en-US" dirty="0"/>
              <a:t>？</a:t>
            </a:r>
            <a:endParaRPr lang="en-US" altLang="zh-CN" dirty="0"/>
          </a:p>
        </p:txBody>
      </p:sp>
      <p:sp>
        <p:nvSpPr>
          <p:cNvPr id="16" name="Round Diagonal Corner Rectangle 15">
            <a:extLst>
              <a:ext uri="{FF2B5EF4-FFF2-40B4-BE49-F238E27FC236}">
                <a16:creationId xmlns:a16="http://schemas.microsoft.com/office/drawing/2014/main" id="{B2939215-61F7-3B4E-849F-A3CE799F2DD0}"/>
              </a:ext>
            </a:extLst>
          </p:cNvPr>
          <p:cNvSpPr/>
          <p:nvPr/>
        </p:nvSpPr>
        <p:spPr>
          <a:xfrm>
            <a:off x="3668849" y="1884446"/>
            <a:ext cx="4339999" cy="336387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4000" dirty="0">
                <a:latin typeface="Weibei SC" panose="03000800000000000000" pitchFamily="66" charset="-128"/>
                <a:ea typeface="Weibei SC" panose="03000800000000000000" pitchFamily="66" charset="-128"/>
              </a:rPr>
              <a:t>信息系统</a:t>
            </a:r>
            <a:r>
              <a:rPr lang="zh-Hans" altLang="en-US" sz="4000" dirty="0">
                <a:latin typeface="Weibei SC" panose="03000800000000000000" pitchFamily="66" charset="-128"/>
                <a:ea typeface="Weibei SC" panose="03000800000000000000" pitchFamily="66" charset="-128"/>
              </a:rPr>
              <a:t>：</a:t>
            </a:r>
            <a:endParaRPr lang="en-US" altLang="zh-Hans" sz="4000" dirty="0">
              <a:latin typeface="Weibei SC" panose="03000800000000000000" pitchFamily="66" charset="-128"/>
              <a:ea typeface="Weibei SC" panose="03000800000000000000" pitchFamily="66" charset="-128"/>
            </a:endParaRPr>
          </a:p>
          <a:p>
            <a:pPr algn="ctr"/>
            <a:r>
              <a:rPr lang="zh-TW" altLang="en-US" sz="4000" dirty="0">
                <a:latin typeface="Weibei SC" panose="03000800000000000000" pitchFamily="66" charset="-128"/>
                <a:ea typeface="Weibei SC" panose="03000800000000000000" pitchFamily="66" charset="-128"/>
              </a:rPr>
              <a:t>黑盒子</a:t>
            </a:r>
            <a:r>
              <a:rPr lang="zh-Hans" altLang="en-US" sz="4000" dirty="0">
                <a:latin typeface="Weibei SC" panose="03000800000000000000" pitchFamily="66" charset="-128"/>
                <a:ea typeface="Weibei SC" panose="03000800000000000000" pitchFamily="66" charset="-128"/>
              </a:rPr>
              <a:t>。。。</a:t>
            </a:r>
            <a:endParaRPr lang="en-US" sz="400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914675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extLst>
              <p:ext uri="{D42A27DB-BD31-4B8C-83A1-F6EECF244321}">
                <p14:modId xmlns:p14="http://schemas.microsoft.com/office/powerpoint/2010/main" val="967053557"/>
              </p:ext>
            </p:extLst>
          </p:nvPr>
        </p:nvGraphicFramePr>
        <p:xfrm>
          <a:off x="508000" y="1219201"/>
          <a:ext cx="11257336" cy="5289905"/>
        </p:xfrm>
        <a:graphic>
          <a:graphicData uri="http://schemas.openxmlformats.org/drawingml/2006/table">
            <a:tbl>
              <a:tblPr firstRow="1" bandRow="1">
                <a:tableStyleId>{5C22544A-7EE6-4342-B048-85BDC9FD1C3A}</a:tableStyleId>
              </a:tblPr>
              <a:tblGrid>
                <a:gridCol w="3589867">
                  <a:extLst>
                    <a:ext uri="{9D8B030D-6E8A-4147-A177-3AD203B41FA5}">
                      <a16:colId xmlns:a16="http://schemas.microsoft.com/office/drawing/2014/main" val="20000"/>
                    </a:ext>
                  </a:extLst>
                </a:gridCol>
                <a:gridCol w="4233333">
                  <a:extLst>
                    <a:ext uri="{9D8B030D-6E8A-4147-A177-3AD203B41FA5}">
                      <a16:colId xmlns:a16="http://schemas.microsoft.com/office/drawing/2014/main" val="20001"/>
                    </a:ext>
                  </a:extLst>
                </a:gridCol>
                <a:gridCol w="3434136">
                  <a:extLst>
                    <a:ext uri="{9D8B030D-6E8A-4147-A177-3AD203B41FA5}">
                      <a16:colId xmlns:a16="http://schemas.microsoft.com/office/drawing/2014/main" val="20002"/>
                    </a:ext>
                  </a:extLst>
                </a:gridCol>
              </a:tblGrid>
              <a:tr h="796494">
                <a:tc>
                  <a:txBody>
                    <a:bodyPr/>
                    <a:lstStyle/>
                    <a:p>
                      <a:pPr algn="ctr"/>
                      <a:r>
                        <a:rPr lang="zh-CN" altLang="en-US" sz="3200" dirty="0">
                          <a:latin typeface="Weibei SC" charset="-122"/>
                          <a:ea typeface="Weibei SC" charset="-122"/>
                          <a:cs typeface="Weibei SC" charset="-122"/>
                        </a:rPr>
                        <a:t>数字资产</a:t>
                      </a:r>
                      <a:r>
                        <a:rPr lang="zh-TW" altLang="en-US" sz="3200" dirty="0">
                          <a:latin typeface="Weibei SC" charset="-122"/>
                          <a:ea typeface="Weibei SC" charset="-122"/>
                          <a:cs typeface="Weibei SC" charset="-122"/>
                        </a:rPr>
                        <a:t>容器</a:t>
                      </a:r>
                      <a:endParaRPr lang="en-US" sz="3200" dirty="0">
                        <a:latin typeface="Weibei SC" charset="-122"/>
                        <a:ea typeface="Weibei SC" charset="-122"/>
                        <a:cs typeface="Weibei SC" charset="-122"/>
                      </a:endParaRPr>
                    </a:p>
                  </a:txBody>
                  <a:tcPr anchor="ctr"/>
                </a:tc>
                <a:tc>
                  <a:txBody>
                    <a:bodyPr/>
                    <a:lstStyle/>
                    <a:p>
                      <a:pPr algn="ctr"/>
                      <a:r>
                        <a:rPr lang="zh-TW" altLang="en-US" sz="3200" dirty="0">
                          <a:latin typeface="Weibei SC" charset="-122"/>
                          <a:ea typeface="Weibei SC" charset="-122"/>
                          <a:cs typeface="Weibei SC" charset="-122"/>
                        </a:rPr>
                        <a:t>资产内容的变动</a:t>
                      </a:r>
                      <a:r>
                        <a:rPr lang="zh-Hans" altLang="en-US" sz="3200" dirty="0">
                          <a:latin typeface="Weibei SC" charset="-122"/>
                          <a:ea typeface="Weibei SC" charset="-122"/>
                          <a:cs typeface="Weibei SC" charset="-122"/>
                        </a:rPr>
                        <a:t> </a:t>
                      </a:r>
                      <a:endParaRPr lang="en-US" altLang="zh-Hans" sz="3200" dirty="0">
                        <a:latin typeface="Weibei SC" charset="-122"/>
                        <a:ea typeface="Weibei SC" charset="-122"/>
                        <a:cs typeface="Weibei SC" charset="-122"/>
                      </a:endParaRPr>
                    </a:p>
                    <a:p>
                      <a:pPr algn="ctr"/>
                      <a:r>
                        <a:rPr lang="zh-Hans" altLang="en-US" sz="2400" dirty="0">
                          <a:latin typeface="Weibei SC" charset="-122"/>
                          <a:ea typeface="Weibei SC" charset="-122"/>
                          <a:cs typeface="Weibei SC" charset="-122"/>
                        </a:rPr>
                        <a:t>（</a:t>
                      </a:r>
                      <a:r>
                        <a:rPr lang="zh-TW" altLang="en-US" sz="2400" dirty="0">
                          <a:latin typeface="Weibei SC" charset="-122"/>
                          <a:ea typeface="Weibei SC" charset="-122"/>
                          <a:cs typeface="Weibei SC" charset="-122"/>
                        </a:rPr>
                        <a:t>版本标签的通证化管理</a:t>
                      </a:r>
                      <a:r>
                        <a:rPr lang="zh-Hans" altLang="en-US" sz="2400" dirty="0">
                          <a:latin typeface="Weibei SC" charset="-122"/>
                          <a:ea typeface="Weibei SC" charset="-122"/>
                          <a:cs typeface="Weibei SC" charset="-122"/>
                        </a:rPr>
                        <a:t>）</a:t>
                      </a:r>
                      <a:endParaRPr lang="en-US" sz="3200" dirty="0">
                        <a:latin typeface="Weibei SC" charset="-122"/>
                        <a:ea typeface="Weibei SC" charset="-122"/>
                        <a:cs typeface="Weibei SC" charset="-122"/>
                      </a:endParaRPr>
                    </a:p>
                  </a:txBody>
                  <a:tcPr anchor="ctr"/>
                </a:tc>
                <a:tc>
                  <a:txBody>
                    <a:bodyPr/>
                    <a:lstStyle/>
                    <a:p>
                      <a:pPr algn="ctr"/>
                      <a:r>
                        <a:rPr lang="zh-CN" altLang="en-US" sz="3200" dirty="0">
                          <a:latin typeface="Weibei SC" charset="-122"/>
                          <a:ea typeface="Weibei SC" charset="-122"/>
                          <a:cs typeface="Weibei SC" charset="-122"/>
                        </a:rPr>
                        <a:t>支撑工具（</a:t>
                      </a:r>
                      <a:r>
                        <a:rPr lang="zh-TW" altLang="en-US" sz="3200" dirty="0">
                          <a:latin typeface="Weibei SC" charset="-122"/>
                          <a:ea typeface="Weibei SC" charset="-122"/>
                          <a:cs typeface="Weibei SC" charset="-122"/>
                        </a:rPr>
                        <a:t>案例</a:t>
                      </a:r>
                      <a:r>
                        <a:rPr lang="zh-CN" altLang="en-US" sz="3200" dirty="0">
                          <a:latin typeface="Weibei SC" charset="-122"/>
                          <a:ea typeface="Weibei SC" charset="-122"/>
                          <a:cs typeface="Weibei SC" charset="-122"/>
                        </a:rPr>
                        <a:t>）</a:t>
                      </a:r>
                      <a:endParaRPr lang="en-US" sz="3200" dirty="0">
                        <a:latin typeface="Weibei SC" charset="-122"/>
                        <a:ea typeface="Weibei SC" charset="-122"/>
                        <a:cs typeface="Weibei SC" charset="-122"/>
                      </a:endParaRPr>
                    </a:p>
                  </a:txBody>
                  <a:tcPr anchor="ctr"/>
                </a:tc>
                <a:extLst>
                  <a:ext uri="{0D108BD9-81ED-4DB2-BD59-A6C34878D82A}">
                    <a16:rowId xmlns:a16="http://schemas.microsoft.com/office/drawing/2014/main" val="10000"/>
                  </a:ext>
                </a:extLst>
              </a:tr>
              <a:tr h="796494">
                <a:tc>
                  <a:txBody>
                    <a:bodyPr/>
                    <a:lstStyle/>
                    <a:p>
                      <a:pPr algn="ctr"/>
                      <a:r>
                        <a:rPr lang="zh-CN" altLang="en-US" sz="2400" dirty="0">
                          <a:latin typeface="Weibei SC" charset="-122"/>
                          <a:ea typeface="Weibei SC" charset="-122"/>
                          <a:cs typeface="Weibei SC" charset="-122"/>
                        </a:rPr>
                        <a:t>文件</a:t>
                      </a:r>
                      <a:endParaRPr lang="en-US" sz="2400" dirty="0">
                        <a:latin typeface="Weibei SC" charset="-122"/>
                        <a:ea typeface="Weibei SC" charset="-122"/>
                        <a:cs typeface="Weibei SC" charset="-122"/>
                      </a:endParaRPr>
                    </a:p>
                  </a:txBody>
                  <a:tcPr anchor="ctr"/>
                </a:tc>
                <a:tc>
                  <a:txBody>
                    <a:bodyPr/>
                    <a:lstStyle/>
                    <a:p>
                      <a:pPr algn="ctr"/>
                      <a:r>
                        <a:rPr lang="zh-CN" altLang="en-US" sz="2400" dirty="0">
                          <a:latin typeface="Weibei SC" charset="-122"/>
                          <a:ea typeface="Weibei SC" charset="-122"/>
                          <a:cs typeface="Weibei SC" charset="-122"/>
                        </a:rPr>
                        <a:t>个人的内容创作与修订行为</a:t>
                      </a:r>
                      <a:endParaRPr lang="en-US" sz="2400" dirty="0">
                        <a:latin typeface="Weibei SC" charset="-122"/>
                        <a:ea typeface="Weibei SC" charset="-122"/>
                        <a:cs typeface="Weibei SC" charset="-122"/>
                      </a:endParaRPr>
                    </a:p>
                  </a:txBody>
                  <a:tcPr anchor="ctr"/>
                </a:tc>
                <a:tc>
                  <a:txBody>
                    <a:bodyPr/>
                    <a:lstStyle/>
                    <a:p>
                      <a:pPr algn="l"/>
                      <a:r>
                        <a:rPr lang="en-US" altLang="zh-CN" sz="2400" dirty="0" err="1">
                          <a:latin typeface="Weibei SC" charset="-122"/>
                          <a:ea typeface="Weibei SC" charset="-122"/>
                          <a:cs typeface="Weibei SC" charset="-122"/>
                        </a:rPr>
                        <a:t>MediaWiki</a:t>
                      </a:r>
                      <a:endParaRPr lang="en-US" sz="2400" dirty="0">
                        <a:latin typeface="Weibei SC" charset="-122"/>
                        <a:ea typeface="Weibei SC" charset="-122"/>
                        <a:cs typeface="Weibei SC" charset="-122"/>
                      </a:endParaRPr>
                    </a:p>
                  </a:txBody>
                  <a:tcPr anchor="ctr"/>
                </a:tc>
                <a:extLst>
                  <a:ext uri="{0D108BD9-81ED-4DB2-BD59-A6C34878D82A}">
                    <a16:rowId xmlns:a16="http://schemas.microsoft.com/office/drawing/2014/main" val="10001"/>
                  </a:ext>
                </a:extLst>
              </a:tr>
              <a:tr h="7964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Weibei SC" charset="-122"/>
                          <a:ea typeface="Weibei SC" charset="-122"/>
                          <a:cs typeface="Weibei SC" charset="-122"/>
                        </a:rPr>
                        <a:t>文件夹</a:t>
                      </a:r>
                      <a:endParaRPr lang="en-US" sz="2400" dirty="0">
                        <a:latin typeface="Weibei SC" charset="-122"/>
                        <a:ea typeface="Weibei SC" charset="-122"/>
                        <a:cs typeface="Weibei SC" charset="-122"/>
                      </a:endParaRPr>
                    </a:p>
                  </a:txBody>
                  <a:tcPr anchor="ctr"/>
                </a:tc>
                <a:tc>
                  <a:txBody>
                    <a:bodyPr/>
                    <a:lstStyle/>
                    <a:p>
                      <a:pPr algn="ctr"/>
                      <a:r>
                        <a:rPr lang="zh-TW" altLang="en-US" sz="2400" dirty="0">
                          <a:latin typeface="Weibei SC" charset="-122"/>
                          <a:ea typeface="Weibei SC" charset="-122"/>
                          <a:cs typeface="Weibei SC" charset="-122"/>
                        </a:rPr>
                        <a:t>文件内容与文件结构的变动</a:t>
                      </a:r>
                      <a:endParaRPr lang="en-US" sz="2400" dirty="0">
                        <a:latin typeface="Weibei SC" charset="-122"/>
                        <a:ea typeface="Weibei SC" charset="-122"/>
                        <a:cs typeface="Weibei SC" charset="-122"/>
                      </a:endParaRPr>
                    </a:p>
                  </a:txBody>
                  <a:tcPr anchor="ctr"/>
                </a:tc>
                <a:tc>
                  <a:txBody>
                    <a:bodyPr/>
                    <a:lstStyle/>
                    <a:p>
                      <a:pPr algn="l"/>
                      <a:r>
                        <a:rPr lang="en-US" sz="2400" dirty="0">
                          <a:latin typeface="Weibei SC" charset="-122"/>
                          <a:ea typeface="Weibei SC" charset="-122"/>
                          <a:cs typeface="Weibei SC" charset="-122"/>
                        </a:rPr>
                        <a:t>Git</a:t>
                      </a:r>
                    </a:p>
                  </a:txBody>
                  <a:tcPr anchor="ctr"/>
                </a:tc>
                <a:extLst>
                  <a:ext uri="{0D108BD9-81ED-4DB2-BD59-A6C34878D82A}">
                    <a16:rowId xmlns:a16="http://schemas.microsoft.com/office/drawing/2014/main" val="10002"/>
                  </a:ext>
                </a:extLst>
              </a:tr>
              <a:tr h="7964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Weibei SC" charset="-122"/>
                          <a:ea typeface="Weibei SC" charset="-122"/>
                          <a:cs typeface="Weibei SC" charset="-122"/>
                        </a:rPr>
                        <a:t>微服务</a:t>
                      </a:r>
                      <a:endParaRPr lang="en-US" sz="2400" dirty="0">
                        <a:latin typeface="Weibei SC" charset="-122"/>
                        <a:ea typeface="Weibei SC" charset="-122"/>
                        <a:cs typeface="Weibei SC" charset="-122"/>
                      </a:endParaRPr>
                    </a:p>
                  </a:txBody>
                  <a:tcPr anchor="ctr"/>
                </a:tc>
                <a:tc>
                  <a:txBody>
                    <a:bodyPr/>
                    <a:lstStyle/>
                    <a:p>
                      <a:pPr algn="ctr"/>
                      <a:r>
                        <a:rPr lang="zh-TW" altLang="en-US" sz="2400" dirty="0">
                          <a:latin typeface="Weibei SC" charset="-122"/>
                          <a:ea typeface="Weibei SC" charset="-122"/>
                          <a:cs typeface="Weibei SC" charset="-122"/>
                        </a:rPr>
                        <a:t>可执行代码的</a:t>
                      </a:r>
                      <a:r>
                        <a:rPr lang="zh-Hans" altLang="en-US" sz="2400" dirty="0">
                          <a:latin typeface="Weibei SC" charset="-122"/>
                          <a:ea typeface="Weibei SC" charset="-122"/>
                          <a:cs typeface="Weibei SC" charset="-122"/>
                        </a:rPr>
                        <a:t>（</a:t>
                      </a:r>
                      <a:r>
                        <a:rPr lang="zh-TW" altLang="en-US" sz="2400" dirty="0">
                          <a:latin typeface="Weibei SC" charset="-122"/>
                          <a:ea typeface="Weibei SC" charset="-122"/>
                          <a:cs typeface="Weibei SC" charset="-122"/>
                        </a:rPr>
                        <a:t>版本</a:t>
                      </a:r>
                      <a:r>
                        <a:rPr lang="zh-Hans" altLang="en-US" sz="2400" dirty="0">
                          <a:latin typeface="Weibei SC" charset="-122"/>
                          <a:ea typeface="Weibei SC" charset="-122"/>
                          <a:cs typeface="Weibei SC" charset="-122"/>
                        </a:rPr>
                        <a:t>）</a:t>
                      </a:r>
                      <a:r>
                        <a:rPr lang="zh-TW" altLang="en-US" sz="2400" dirty="0">
                          <a:latin typeface="Weibei SC" charset="-122"/>
                          <a:ea typeface="Weibei SC" charset="-122"/>
                          <a:cs typeface="Weibei SC" charset="-122"/>
                        </a:rPr>
                        <a:t>变动</a:t>
                      </a:r>
                      <a:endParaRPr lang="en-US" sz="2400" dirty="0">
                        <a:latin typeface="Weibei SC" charset="-122"/>
                        <a:ea typeface="Weibei SC" charset="-122"/>
                        <a:cs typeface="Weibei SC" charset="-122"/>
                      </a:endParaRPr>
                    </a:p>
                  </a:txBody>
                  <a:tcPr anchor="ctr"/>
                </a:tc>
                <a:tc>
                  <a:txBody>
                    <a:bodyPr/>
                    <a:lstStyle/>
                    <a:p>
                      <a:pPr algn="l"/>
                      <a:r>
                        <a:rPr lang="en-US" sz="2400" dirty="0">
                          <a:latin typeface="Weibei SC" charset="-122"/>
                          <a:ea typeface="Weibei SC" charset="-122"/>
                          <a:cs typeface="Weibei SC" charset="-122"/>
                        </a:rPr>
                        <a:t>Docker</a:t>
                      </a:r>
                    </a:p>
                  </a:txBody>
                  <a:tcPr anchor="ctr"/>
                </a:tc>
                <a:extLst>
                  <a:ext uri="{0D108BD9-81ED-4DB2-BD59-A6C34878D82A}">
                    <a16:rowId xmlns:a16="http://schemas.microsoft.com/office/drawing/2014/main" val="10003"/>
                  </a:ext>
                </a:extLst>
              </a:tr>
              <a:tr h="1132583">
                <a:tc>
                  <a:txBody>
                    <a:bodyPr/>
                    <a:lstStyle/>
                    <a:p>
                      <a:pPr algn="ctr"/>
                      <a:r>
                        <a:rPr lang="zh-CN" altLang="en-US" sz="2400" dirty="0">
                          <a:latin typeface="Weibei SC" charset="-122"/>
                          <a:ea typeface="Weibei SC" charset="-122"/>
                          <a:cs typeface="Weibei SC" charset="-122"/>
                        </a:rPr>
                        <a:t>系统配置信息与监控</a:t>
                      </a:r>
                      <a:endParaRPr lang="en-US" sz="2400" dirty="0">
                        <a:latin typeface="Weibei SC" charset="-122"/>
                        <a:ea typeface="Weibei SC" charset="-122"/>
                        <a:cs typeface="Weibei SC" charset="-122"/>
                      </a:endParaRPr>
                    </a:p>
                  </a:txBody>
                  <a:tcPr anchor="ctr"/>
                </a:tc>
                <a:tc>
                  <a:txBody>
                    <a:bodyPr/>
                    <a:lstStyle/>
                    <a:p>
                      <a:pPr algn="ctr"/>
                      <a:r>
                        <a:rPr lang="zh-CN" altLang="en-US" sz="2400" dirty="0">
                          <a:latin typeface="Weibei SC" charset="-122"/>
                          <a:ea typeface="Weibei SC" charset="-122"/>
                          <a:cs typeface="Weibei SC" charset="-122"/>
                        </a:rPr>
                        <a:t>计算服务的维护与持续发布（</a:t>
                      </a:r>
                      <a:r>
                        <a:rPr lang="en-US" altLang="zh-CN" sz="2400" dirty="0">
                          <a:latin typeface="Weibei SC" charset="-122"/>
                          <a:ea typeface="Weibei SC" charset="-122"/>
                          <a:cs typeface="Weibei SC" charset="-122"/>
                        </a:rPr>
                        <a:t>DevOps</a:t>
                      </a:r>
                      <a:r>
                        <a:rPr lang="zh-CN" altLang="en-US" sz="2400" dirty="0">
                          <a:latin typeface="Weibei SC" charset="-122"/>
                          <a:ea typeface="Weibei SC" charset="-122"/>
                          <a:cs typeface="Weibei SC" charset="-122"/>
                        </a:rPr>
                        <a:t>）</a:t>
                      </a:r>
                      <a:endParaRPr lang="en-US" sz="2400" dirty="0">
                        <a:latin typeface="Weibei SC" charset="-122"/>
                        <a:ea typeface="Weibei SC" charset="-122"/>
                        <a:cs typeface="Weibei SC" charset="-122"/>
                      </a:endParaRPr>
                    </a:p>
                  </a:txBody>
                  <a:tcPr anchor="ctr"/>
                </a:tc>
                <a:tc>
                  <a:txBody>
                    <a:bodyPr/>
                    <a:lstStyle/>
                    <a:p>
                      <a:pPr algn="l"/>
                      <a:r>
                        <a:rPr lang="en-US" sz="2400" dirty="0">
                          <a:latin typeface="Weibei SC" charset="-122"/>
                          <a:ea typeface="Weibei SC" charset="-122"/>
                          <a:cs typeface="Weibei SC" charset="-122"/>
                        </a:rPr>
                        <a:t>Kubernetes</a:t>
                      </a:r>
                    </a:p>
                  </a:txBody>
                  <a:tcPr anchor="ctr"/>
                </a:tc>
                <a:extLst>
                  <a:ext uri="{0D108BD9-81ED-4DB2-BD59-A6C34878D82A}">
                    <a16:rowId xmlns:a16="http://schemas.microsoft.com/office/drawing/2014/main" val="10004"/>
                  </a:ext>
                </a:extLst>
              </a:tr>
              <a:tr h="796494">
                <a:tc>
                  <a:txBody>
                    <a:bodyPr/>
                    <a:lstStyle/>
                    <a:p>
                      <a:pPr algn="ctr"/>
                      <a:r>
                        <a:rPr lang="zh-CN" altLang="en-US" sz="2400" baseline="0" dirty="0">
                          <a:latin typeface="Weibei SC" charset="-122"/>
                          <a:ea typeface="Weibei SC" charset="-122"/>
                          <a:cs typeface="Weibei SC" charset="-122"/>
                        </a:rPr>
                        <a:t>物理环境</a:t>
                      </a:r>
                      <a:endParaRPr lang="en-US" sz="2400" dirty="0">
                        <a:latin typeface="Weibei SC" charset="-122"/>
                        <a:ea typeface="Weibei SC" charset="-122"/>
                        <a:cs typeface="Weibei SC" charset="-122"/>
                      </a:endParaRPr>
                    </a:p>
                  </a:txBody>
                  <a:tcPr anchor="ctr"/>
                </a:tc>
                <a:tc>
                  <a:txBody>
                    <a:bodyPr/>
                    <a:lstStyle/>
                    <a:p>
                      <a:pPr algn="ctr"/>
                      <a:r>
                        <a:rPr lang="zh-CN" altLang="en-US" sz="2400" dirty="0">
                          <a:latin typeface="Weibei SC" charset="-122"/>
                          <a:ea typeface="Weibei SC" charset="-122"/>
                          <a:cs typeface="Weibei SC" charset="-122"/>
                        </a:rPr>
                        <a:t>特定</a:t>
                      </a:r>
                      <a:r>
                        <a:rPr lang="zh-TW" altLang="en-US" sz="2400" dirty="0">
                          <a:latin typeface="Weibei SC" charset="-122"/>
                          <a:ea typeface="Weibei SC" charset="-122"/>
                          <a:cs typeface="Weibei SC" charset="-122"/>
                        </a:rPr>
                        <a:t>时空</a:t>
                      </a:r>
                      <a:r>
                        <a:rPr lang="zh-CN" altLang="en-US" sz="2400" dirty="0">
                          <a:latin typeface="Weibei SC" charset="-122"/>
                          <a:ea typeface="Weibei SC" charset="-122"/>
                          <a:cs typeface="Weibei SC" charset="-122"/>
                        </a:rPr>
                        <a:t>场景的</a:t>
                      </a:r>
                      <a:r>
                        <a:rPr lang="zh-TW" altLang="en-US" sz="2400" dirty="0">
                          <a:latin typeface="Weibei SC" charset="-122"/>
                          <a:ea typeface="Weibei SC" charset="-122"/>
                          <a:cs typeface="Weibei SC" charset="-122"/>
                        </a:rPr>
                        <a:t>通证标签</a:t>
                      </a:r>
                      <a:endParaRPr lang="en-US" sz="2400" dirty="0">
                        <a:latin typeface="Weibei SC" charset="-122"/>
                        <a:ea typeface="Weibei SC" charset="-122"/>
                        <a:cs typeface="Weibei SC" charset="-122"/>
                      </a:endParaRPr>
                    </a:p>
                  </a:txBody>
                  <a:tcPr anchor="ctr"/>
                </a:tc>
                <a:tc>
                  <a:txBody>
                    <a:bodyPr/>
                    <a:lstStyle/>
                    <a:p>
                      <a:pPr algn="l"/>
                      <a:r>
                        <a:rPr lang="zh-TW" altLang="en-US" sz="2400" dirty="0">
                          <a:latin typeface="Weibei SC" charset="-122"/>
                          <a:ea typeface="Weibei SC" charset="-122"/>
                          <a:cs typeface="Weibei SC" charset="-122"/>
                        </a:rPr>
                        <a:t>数字化资产</a:t>
                      </a:r>
                      <a:endParaRPr lang="en-US" sz="2400" dirty="0">
                        <a:latin typeface="Weibei SC" charset="-122"/>
                        <a:ea typeface="Weibei SC" charset="-122"/>
                        <a:cs typeface="Weibei SC" charset="-122"/>
                      </a:endParaRPr>
                    </a:p>
                    <a:p>
                      <a:pPr algn="l"/>
                      <a:r>
                        <a:rPr lang="zh-TW" altLang="en-US" sz="2400" dirty="0">
                          <a:latin typeface="Weibei SC" charset="-122"/>
                          <a:ea typeface="Weibei SC" charset="-122"/>
                          <a:cs typeface="Weibei SC" charset="-122"/>
                        </a:rPr>
                        <a:t>的应用</a:t>
                      </a:r>
                      <a:r>
                        <a:rPr lang="zh-CN" altLang="en-US" sz="2400" dirty="0">
                          <a:latin typeface="Weibei SC" charset="-122"/>
                          <a:ea typeface="Weibei SC" charset="-122"/>
                          <a:cs typeface="Weibei SC" charset="-122"/>
                        </a:rPr>
                        <a:t>现场</a:t>
                      </a:r>
                      <a:endParaRPr lang="en-US" sz="2400" dirty="0">
                        <a:latin typeface="Weibei SC" charset="-122"/>
                        <a:ea typeface="Weibei SC" charset="-122"/>
                        <a:cs typeface="Weibei SC" charset="-122"/>
                      </a:endParaRPr>
                    </a:p>
                  </a:txBody>
                  <a:tcPr anchor="ctr"/>
                </a:tc>
                <a:extLst>
                  <a:ext uri="{0D108BD9-81ED-4DB2-BD59-A6C34878D82A}">
                    <a16:rowId xmlns:a16="http://schemas.microsoft.com/office/drawing/2014/main" val="10005"/>
                  </a:ext>
                </a:extLst>
              </a:tr>
            </a:tbl>
          </a:graphicData>
        </a:graphic>
      </p:graphicFrame>
      <p:sp>
        <p:nvSpPr>
          <p:cNvPr id="2" name="TextBox 1"/>
          <p:cNvSpPr txBox="1"/>
          <p:nvPr/>
        </p:nvSpPr>
        <p:spPr>
          <a:xfrm>
            <a:off x="3185379" y="274781"/>
            <a:ext cx="5827236" cy="769441"/>
          </a:xfrm>
          <a:prstGeom prst="rect">
            <a:avLst/>
          </a:prstGeom>
          <a:noFill/>
        </p:spPr>
        <p:txBody>
          <a:bodyPr wrap="none" rtlCol="0">
            <a:spAutoFit/>
          </a:bodyPr>
          <a:lstStyle/>
          <a:p>
            <a:pPr lvl="0" defTabSz="457200">
              <a:defRPr/>
            </a:pPr>
            <a:r>
              <a:rPr lang="zh-TW" altLang="en-US" sz="4400" dirty="0">
                <a:solidFill>
                  <a:prstClr val="white"/>
                </a:solidFill>
                <a:latin typeface="Weibei SC" charset="-122"/>
                <a:ea typeface="Weibei SC" charset="-122"/>
                <a:cs typeface="Weibei SC" charset="-122"/>
              </a:rPr>
              <a:t>容器技术的通证化方案</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10190039" y="2177866"/>
            <a:ext cx="1178983" cy="4209203"/>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4117707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容器技术与通证标准的结合</a:t>
            </a:r>
            <a:endParaRPr lang="en-US" altLang="zh-CN" dirty="0"/>
          </a:p>
        </p:txBody>
      </p:sp>
      <p:sp>
        <p:nvSpPr>
          <p:cNvPr id="4" name="Oval 3">
            <a:extLst>
              <a:ext uri="{FF2B5EF4-FFF2-40B4-BE49-F238E27FC236}">
                <a16:creationId xmlns:a16="http://schemas.microsoft.com/office/drawing/2014/main" id="{404FCD6A-B6EC-E34B-9FAE-62DD8378A171}"/>
              </a:ext>
            </a:extLst>
          </p:cNvPr>
          <p:cNvSpPr/>
          <p:nvPr/>
        </p:nvSpPr>
        <p:spPr>
          <a:xfrm>
            <a:off x="1596125" y="1918013"/>
            <a:ext cx="3412273" cy="33007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独立程序</a:t>
            </a:r>
            <a:endParaRPr kumimoji="0" 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15012F3A-D657-644C-A0D4-46475C5A2A6C}"/>
              </a:ext>
            </a:extLst>
          </p:cNvPr>
          <p:cNvSpPr/>
          <p:nvPr/>
        </p:nvSpPr>
        <p:spPr>
          <a:xfrm>
            <a:off x="7889357" y="1918013"/>
            <a:ext cx="3412273" cy="33007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可重组</a:t>
            </a:r>
            <a:endParaRPr kumimoji="0" lang="en-US" altLang="zh-Han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工作流</a:t>
            </a:r>
            <a:endParaRPr kumimoji="0" lang="en-US" altLang="zh-Han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5" name="TextBox 4">
            <a:extLst>
              <a:ext uri="{FF2B5EF4-FFF2-40B4-BE49-F238E27FC236}">
                <a16:creationId xmlns:a16="http://schemas.microsoft.com/office/drawing/2014/main" id="{D9A9C266-8F1E-BC4F-B85F-AA6AEAAFE5B1}"/>
              </a:ext>
            </a:extLst>
          </p:cNvPr>
          <p:cNvSpPr txBox="1"/>
          <p:nvPr/>
        </p:nvSpPr>
        <p:spPr>
          <a:xfrm>
            <a:off x="642018" y="3060563"/>
            <a:ext cx="954107"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从</a:t>
            </a:r>
            <a:endParaRPr kumimoji="0" lang="en-US" sz="60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A0BB94CC-4121-FD41-99D1-BA079506B0A4}"/>
              </a:ext>
            </a:extLst>
          </p:cNvPr>
          <p:cNvSpPr txBox="1"/>
          <p:nvPr/>
        </p:nvSpPr>
        <p:spPr>
          <a:xfrm>
            <a:off x="5202382" y="3060563"/>
            <a:ext cx="2492990"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转换到</a:t>
            </a:r>
            <a:endParaRPr kumimoji="0" lang="en-US" sz="60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0111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t>通过</a:t>
            </a:r>
            <a:r>
              <a:rPr lang="zh-Hans" altLang="en-US" dirty="0"/>
              <a:t>工作流</a:t>
            </a:r>
            <a:r>
              <a:rPr lang="zh-TW" altLang="en-US" dirty="0"/>
              <a:t>自动化运营数字资产</a:t>
            </a:r>
            <a:endParaRPr lang="zh-CN" altLang="en-US" dirty="0"/>
          </a:p>
        </p:txBody>
      </p:sp>
      <p:pic>
        <p:nvPicPr>
          <p:cNvPr id="34" name="Picture 33">
            <a:extLst>
              <a:ext uri="{FF2B5EF4-FFF2-40B4-BE49-F238E27FC236}">
                <a16:creationId xmlns:a16="http://schemas.microsoft.com/office/drawing/2014/main" id="{0D940460-3BE6-DE4E-8895-099BD956A665}"/>
              </a:ext>
            </a:extLst>
          </p:cNvPr>
          <p:cNvPicPr>
            <a:picLocks noChangeAspect="1"/>
          </p:cNvPicPr>
          <p:nvPr/>
        </p:nvPicPr>
        <p:blipFill>
          <a:blip r:embed="rId2"/>
          <a:stretch>
            <a:fillRect/>
          </a:stretch>
        </p:blipFill>
        <p:spPr>
          <a:xfrm>
            <a:off x="9751189" y="2844799"/>
            <a:ext cx="2125862" cy="1510807"/>
          </a:xfrm>
          <a:prstGeom prst="rect">
            <a:avLst/>
          </a:prstGeom>
        </p:spPr>
      </p:pic>
      <p:pic>
        <p:nvPicPr>
          <p:cNvPr id="3" name="Picture 2">
            <a:extLst>
              <a:ext uri="{FF2B5EF4-FFF2-40B4-BE49-F238E27FC236}">
                <a16:creationId xmlns:a16="http://schemas.microsoft.com/office/drawing/2014/main" id="{54EFC534-67D3-4146-954A-A0AC6C5EECC2}"/>
              </a:ext>
            </a:extLst>
          </p:cNvPr>
          <p:cNvPicPr>
            <a:picLocks noChangeAspect="1"/>
          </p:cNvPicPr>
          <p:nvPr/>
        </p:nvPicPr>
        <p:blipFill>
          <a:blip r:embed="rId3"/>
          <a:stretch>
            <a:fillRect/>
          </a:stretch>
        </p:blipFill>
        <p:spPr>
          <a:xfrm>
            <a:off x="3000333" y="1417638"/>
            <a:ext cx="6364628" cy="4362273"/>
          </a:xfrm>
          <a:prstGeom prst="rect">
            <a:avLst/>
          </a:prstGeom>
        </p:spPr>
      </p:pic>
      <p:pic>
        <p:nvPicPr>
          <p:cNvPr id="7" name="Picture 6">
            <a:extLst>
              <a:ext uri="{FF2B5EF4-FFF2-40B4-BE49-F238E27FC236}">
                <a16:creationId xmlns:a16="http://schemas.microsoft.com/office/drawing/2014/main" id="{DCDD9A6C-F418-1D40-A717-FA6C0B2E49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531" y="1417638"/>
            <a:ext cx="2462091" cy="4377050"/>
          </a:xfrm>
          <a:prstGeom prst="rect">
            <a:avLst/>
          </a:prstGeom>
        </p:spPr>
      </p:pic>
    </p:spTree>
    <p:extLst>
      <p:ext uri="{BB962C8B-B14F-4D97-AF65-F5344CB8AC3E}">
        <p14:creationId xmlns:p14="http://schemas.microsoft.com/office/powerpoint/2010/main" val="3363451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2284" y="98557"/>
            <a:ext cx="799770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目前已集成</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的微服务</a:t>
            </a:r>
            <a:r>
              <a:rPr kumimoji="0" lang="zh-TW"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计算</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“容器”</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F6DBA363-0DDD-F648-B2F3-DD546E05DC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3969" y="1080690"/>
            <a:ext cx="8054333" cy="5390448"/>
          </a:xfrm>
          <a:prstGeom prst="rect">
            <a:avLst/>
          </a:prstGeom>
        </p:spPr>
      </p:pic>
      <p:pic>
        <p:nvPicPr>
          <p:cNvPr id="4" name="Picture 3">
            <a:extLst>
              <a:ext uri="{FF2B5EF4-FFF2-40B4-BE49-F238E27FC236}">
                <a16:creationId xmlns:a16="http://schemas.microsoft.com/office/drawing/2014/main" id="{C66531DD-A576-D740-8565-878A8D359037}"/>
              </a:ext>
            </a:extLst>
          </p:cNvPr>
          <p:cNvPicPr>
            <a:picLocks noChangeAspect="1"/>
          </p:cNvPicPr>
          <p:nvPr/>
        </p:nvPicPr>
        <p:blipFill>
          <a:blip r:embed="rId3"/>
          <a:stretch>
            <a:fillRect/>
          </a:stretch>
        </p:blipFill>
        <p:spPr>
          <a:xfrm>
            <a:off x="6771216" y="4404784"/>
            <a:ext cx="4361137" cy="2279046"/>
          </a:xfrm>
          <a:prstGeom prst="rect">
            <a:avLst/>
          </a:prstGeom>
        </p:spPr>
      </p:pic>
    </p:spTree>
    <p:extLst>
      <p:ext uri="{BB962C8B-B14F-4D97-AF65-F5344CB8AC3E}">
        <p14:creationId xmlns:p14="http://schemas.microsoft.com/office/powerpoint/2010/main" val="599380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可交易的数字</a:t>
            </a:r>
            <a:r>
              <a:rPr lang="zh-Hans" altLang="en-US" dirty="0"/>
              <a:t>资产</a:t>
            </a:r>
            <a:r>
              <a:rPr lang="zh-TW" altLang="en-US" dirty="0"/>
              <a:t>容器</a:t>
            </a:r>
            <a:endParaRPr lang="en-US" altLang="zh-CN" dirty="0"/>
          </a:p>
        </p:txBody>
      </p:sp>
      <p:sp>
        <p:nvSpPr>
          <p:cNvPr id="31" name="Content Placeholder 2"/>
          <p:cNvSpPr>
            <a:spLocks noGrp="1"/>
          </p:cNvSpPr>
          <p:nvPr>
            <p:ph idx="1"/>
          </p:nvPr>
        </p:nvSpPr>
        <p:spPr>
          <a:xfrm>
            <a:off x="580796" y="1902508"/>
            <a:ext cx="11156502" cy="3368739"/>
          </a:xfrm>
        </p:spPr>
        <p:txBody>
          <a:bodyPr>
            <a:normAutofit fontScale="92500"/>
          </a:bodyPr>
          <a:lstStyle/>
          <a:p>
            <a:r>
              <a:rPr lang="zh-TW" altLang="en-US" sz="4000" dirty="0"/>
              <a:t>为技术小白配置的微服务软件包</a:t>
            </a:r>
            <a:endParaRPr lang="en-US" altLang="zh-TW" sz="4000" dirty="0"/>
          </a:p>
          <a:p>
            <a:pPr lvl="1"/>
            <a:r>
              <a:rPr lang="zh-TW" altLang="en-US" sz="3600" dirty="0"/>
              <a:t>对技术弱势群体提供</a:t>
            </a:r>
            <a:r>
              <a:rPr lang="zh-Hans" altLang="en-US" sz="3600" dirty="0"/>
              <a:t>“</a:t>
            </a:r>
            <a:r>
              <a:rPr lang="zh-TW" altLang="en-US" sz="3600" dirty="0"/>
              <a:t>微服务化</a:t>
            </a:r>
            <a:r>
              <a:rPr lang="zh-Hans" altLang="en-US" sz="3600" dirty="0"/>
              <a:t>”</a:t>
            </a:r>
            <a:r>
              <a:rPr lang="zh-TW" altLang="en-US" sz="3600" dirty="0"/>
              <a:t>的数据资产管理方案</a:t>
            </a:r>
            <a:endParaRPr lang="en-US" altLang="zh-TW" sz="3600" dirty="0"/>
          </a:p>
          <a:p>
            <a:pPr lvl="1"/>
            <a:r>
              <a:rPr lang="zh-TW" altLang="en-US" sz="3600" dirty="0"/>
              <a:t>将</a:t>
            </a:r>
            <a:r>
              <a:rPr lang="zh-Hans" altLang="en-US" sz="3600" dirty="0"/>
              <a:t>“</a:t>
            </a:r>
            <a:r>
              <a:rPr lang="zh-TW" altLang="en-US" sz="3600" dirty="0"/>
              <a:t>微服务</a:t>
            </a:r>
            <a:r>
              <a:rPr lang="zh-Hans" altLang="en-US" sz="3600" dirty="0"/>
              <a:t>”</a:t>
            </a:r>
            <a:r>
              <a:rPr lang="zh-TW" altLang="en-US" sz="3600" dirty="0"/>
              <a:t>的软件功能</a:t>
            </a:r>
            <a:r>
              <a:rPr lang="zh-Hans" altLang="en-US" sz="3600" dirty="0"/>
              <a:t>、</a:t>
            </a:r>
            <a:r>
              <a:rPr lang="zh-TW" altLang="en-US" sz="3600" dirty="0"/>
              <a:t>配置信息</a:t>
            </a:r>
            <a:r>
              <a:rPr lang="zh-Hans" altLang="en-US" sz="3600" dirty="0"/>
              <a:t>、</a:t>
            </a:r>
            <a:r>
              <a:rPr lang="zh-TW" altLang="en-US" sz="3600" dirty="0"/>
              <a:t>运行数据内容分别地标示为可交易的通证</a:t>
            </a:r>
            <a:endParaRPr lang="en-US" altLang="zh-TW" sz="3600" dirty="0"/>
          </a:p>
          <a:p>
            <a:pPr lvl="1"/>
            <a:r>
              <a:rPr lang="zh-TW" altLang="en-US" sz="3600" dirty="0"/>
              <a:t>提供数字资产交易的人机界面与数据转化运行机制</a:t>
            </a:r>
            <a:endParaRPr lang="en-US" altLang="zh-TW" sz="3600" dirty="0"/>
          </a:p>
        </p:txBody>
      </p:sp>
    </p:spTree>
    <p:extLst>
      <p:ext uri="{BB962C8B-B14F-4D97-AF65-F5344CB8AC3E}">
        <p14:creationId xmlns:p14="http://schemas.microsoft.com/office/powerpoint/2010/main" val="1997954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t>统一化的</a:t>
            </a:r>
            <a:r>
              <a:rPr lang="zh-Hans" altLang="en-US" dirty="0"/>
              <a:t>（</a:t>
            </a:r>
            <a:r>
              <a:rPr lang="zh-TW" altLang="en-US" dirty="0"/>
              <a:t>数字资产</a:t>
            </a:r>
            <a:r>
              <a:rPr lang="zh-Hans" altLang="en-US" dirty="0"/>
              <a:t>）</a:t>
            </a:r>
            <a:r>
              <a:rPr lang="zh-TW" altLang="en-US" dirty="0"/>
              <a:t>通证</a:t>
            </a:r>
            <a:r>
              <a:rPr lang="zh-Hans" altLang="en-US" dirty="0"/>
              <a:t>流</a:t>
            </a:r>
            <a:r>
              <a:rPr lang="zh-TW" altLang="en-US" dirty="0"/>
              <a:t>通市场</a:t>
            </a:r>
            <a:endParaRPr lang="zh-CN" altLang="en-US" dirty="0"/>
          </a:p>
        </p:txBody>
      </p:sp>
      <p:cxnSp>
        <p:nvCxnSpPr>
          <p:cNvPr id="110" name="Straight Arrow Connector 109">
            <a:extLst>
              <a:ext uri="{FF2B5EF4-FFF2-40B4-BE49-F238E27FC236}">
                <a16:creationId xmlns:a16="http://schemas.microsoft.com/office/drawing/2014/main" id="{066987BB-9660-0B45-8706-1A691951E0ED}"/>
              </a:ext>
            </a:extLst>
          </p:cNvPr>
          <p:cNvCxnSpPr>
            <a:cxnSpLocks/>
            <a:stCxn id="67" idx="3"/>
            <a:endCxn id="103" idx="1"/>
          </p:cNvCxnSpPr>
          <p:nvPr/>
        </p:nvCxnSpPr>
        <p:spPr>
          <a:xfrm>
            <a:off x="4876213" y="2906562"/>
            <a:ext cx="1578327" cy="1181718"/>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D99CAC90-930C-A649-88CE-873EFBD7A3BF}"/>
              </a:ext>
            </a:extLst>
          </p:cNvPr>
          <p:cNvGrpSpPr/>
          <p:nvPr/>
        </p:nvGrpSpPr>
        <p:grpSpPr>
          <a:xfrm>
            <a:off x="6008817" y="1420813"/>
            <a:ext cx="5355060" cy="5146479"/>
            <a:chOff x="6337773" y="1420813"/>
            <a:chExt cx="5355060" cy="5146479"/>
          </a:xfrm>
        </p:grpSpPr>
        <p:grpSp>
          <p:nvGrpSpPr>
            <p:cNvPr id="101" name="Group 100">
              <a:extLst>
                <a:ext uri="{FF2B5EF4-FFF2-40B4-BE49-F238E27FC236}">
                  <a16:creationId xmlns:a16="http://schemas.microsoft.com/office/drawing/2014/main" id="{14368C75-8847-A349-A729-9DD7AB99913F}"/>
                </a:ext>
              </a:extLst>
            </p:cNvPr>
            <p:cNvGrpSpPr/>
            <p:nvPr/>
          </p:nvGrpSpPr>
          <p:grpSpPr>
            <a:xfrm>
              <a:off x="6617832" y="1720354"/>
              <a:ext cx="2689658" cy="3615978"/>
              <a:chOff x="4948090" y="1535534"/>
              <a:chExt cx="2689658" cy="3615978"/>
            </a:xfrm>
          </p:grpSpPr>
          <p:pic>
            <p:nvPicPr>
              <p:cNvPr id="102" name="Picture 101">
                <a:extLst>
                  <a:ext uri="{FF2B5EF4-FFF2-40B4-BE49-F238E27FC236}">
                    <a16:creationId xmlns:a16="http://schemas.microsoft.com/office/drawing/2014/main" id="{FB6AE8E5-8A70-314A-9105-710481632E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103" name="Picture 102">
                <a:extLst>
                  <a:ext uri="{FF2B5EF4-FFF2-40B4-BE49-F238E27FC236}">
                    <a16:creationId xmlns:a16="http://schemas.microsoft.com/office/drawing/2014/main" id="{BFEEE8BD-1418-0348-8F0D-A292A9C4D1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05" name="Rounded Rectangle 104">
                <a:extLst>
                  <a:ext uri="{FF2B5EF4-FFF2-40B4-BE49-F238E27FC236}">
                    <a16:creationId xmlns:a16="http://schemas.microsoft.com/office/drawing/2014/main" id="{14A0C963-D689-3042-BDB4-A8F1BF7E41C2}"/>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06" name="TextBox 105">
                <a:extLst>
                  <a:ext uri="{FF2B5EF4-FFF2-40B4-BE49-F238E27FC236}">
                    <a16:creationId xmlns:a16="http://schemas.microsoft.com/office/drawing/2014/main" id="{CF0F5FCE-088D-0545-97AE-FEF70AC7CC8A}"/>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07" name="Straight Arrow Connector 106">
                <a:extLst>
                  <a:ext uri="{FF2B5EF4-FFF2-40B4-BE49-F238E27FC236}">
                    <a16:creationId xmlns:a16="http://schemas.microsoft.com/office/drawing/2014/main" id="{392D6AF9-33B7-3244-93B2-C0402478C13D}"/>
                  </a:ext>
                </a:extLst>
              </p:cNvPr>
              <p:cNvCxnSpPr>
                <a:cxnSpLocks/>
                <a:stCxn id="102" idx="2"/>
                <a:endCxn id="103" idx="0"/>
              </p:cNvCxnSpPr>
              <p:nvPr/>
            </p:nvCxnSpPr>
            <p:spPr>
              <a:xfrm flipH="1">
                <a:off x="6259450" y="2535356"/>
                <a:ext cx="28128" cy="617597"/>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08" name="Rounded Rectangle 107">
              <a:extLst>
                <a:ext uri="{FF2B5EF4-FFF2-40B4-BE49-F238E27FC236}">
                  <a16:creationId xmlns:a16="http://schemas.microsoft.com/office/drawing/2014/main" id="{5F1D0179-60A9-904F-A036-AB1E1FF67BED}"/>
                </a:ext>
              </a:extLst>
            </p:cNvPr>
            <p:cNvSpPr/>
            <p:nvPr/>
          </p:nvSpPr>
          <p:spPr>
            <a:xfrm>
              <a:off x="6337773" y="1420813"/>
              <a:ext cx="5355060"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nvGrpSpPr>
            <p:cNvPr id="76" name="Group 75">
              <a:extLst>
                <a:ext uri="{FF2B5EF4-FFF2-40B4-BE49-F238E27FC236}">
                  <a16:creationId xmlns:a16="http://schemas.microsoft.com/office/drawing/2014/main" id="{4DE37CAD-4A53-374F-8ED1-2E1C4B84ABB5}"/>
                </a:ext>
              </a:extLst>
            </p:cNvPr>
            <p:cNvGrpSpPr/>
            <p:nvPr/>
          </p:nvGrpSpPr>
          <p:grpSpPr>
            <a:xfrm>
              <a:off x="9435516" y="1720354"/>
              <a:ext cx="2049324" cy="4244393"/>
              <a:chOff x="11681917" y="1584907"/>
              <a:chExt cx="2049324" cy="4244393"/>
            </a:xfrm>
          </p:grpSpPr>
          <p:sp>
            <p:nvSpPr>
              <p:cNvPr id="128" name="Rounded Rectangle 127">
                <a:extLst>
                  <a:ext uri="{FF2B5EF4-FFF2-40B4-BE49-F238E27FC236}">
                    <a16:creationId xmlns:a16="http://schemas.microsoft.com/office/drawing/2014/main" id="{A0C979C5-C911-8044-96A1-381C96F84577}"/>
                  </a:ext>
                </a:extLst>
              </p:cNvPr>
              <p:cNvSpPr/>
              <p:nvPr/>
            </p:nvSpPr>
            <p:spPr>
              <a:xfrm>
                <a:off x="11681917" y="1584907"/>
                <a:ext cx="2049324" cy="4244393"/>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0" name="Picture 129">
                <a:extLst>
                  <a:ext uri="{FF2B5EF4-FFF2-40B4-BE49-F238E27FC236}">
                    <a16:creationId xmlns:a16="http://schemas.microsoft.com/office/drawing/2014/main" id="{DAC7D845-2B73-EA4D-9F97-DFD9DE92B3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73621" y="3288679"/>
                <a:ext cx="817487" cy="817487"/>
              </a:xfrm>
              <a:prstGeom prst="rect">
                <a:avLst/>
              </a:prstGeom>
              <a:solidFill>
                <a:schemeClr val="bg1"/>
              </a:solidFill>
            </p:spPr>
          </p:pic>
          <p:pic>
            <p:nvPicPr>
              <p:cNvPr id="131" name="Picture 130">
                <a:extLst>
                  <a:ext uri="{FF2B5EF4-FFF2-40B4-BE49-F238E27FC236}">
                    <a16:creationId xmlns:a16="http://schemas.microsoft.com/office/drawing/2014/main" id="{B8E24C72-CE0C-434F-9692-A87151C4DC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766766" y="2367054"/>
                <a:ext cx="1031195" cy="1031195"/>
              </a:xfrm>
              <a:prstGeom prst="rect">
                <a:avLst/>
              </a:prstGeom>
            </p:spPr>
          </p:pic>
          <p:pic>
            <p:nvPicPr>
              <p:cNvPr id="132" name="Picture 131">
                <a:extLst>
                  <a:ext uri="{FF2B5EF4-FFF2-40B4-BE49-F238E27FC236}">
                    <a16:creationId xmlns:a16="http://schemas.microsoft.com/office/drawing/2014/main" id="{2AC33358-0B77-EF43-A1BF-4B87E7747625}"/>
                  </a:ext>
                </a:extLst>
              </p:cNvPr>
              <p:cNvPicPr>
                <a:picLocks noChangeAspect="1"/>
              </p:cNvPicPr>
              <p:nvPr/>
            </p:nvPicPr>
            <p:blipFill>
              <a:blip r:embed="rId6"/>
              <a:stretch>
                <a:fillRect/>
              </a:stretch>
            </p:blipFill>
            <p:spPr>
              <a:xfrm>
                <a:off x="11823519" y="1888250"/>
                <a:ext cx="1625069" cy="546130"/>
              </a:xfrm>
              <a:prstGeom prst="rect">
                <a:avLst/>
              </a:prstGeom>
            </p:spPr>
          </p:pic>
          <p:pic>
            <p:nvPicPr>
              <p:cNvPr id="133" name="Picture 132">
                <a:extLst>
                  <a:ext uri="{FF2B5EF4-FFF2-40B4-BE49-F238E27FC236}">
                    <a16:creationId xmlns:a16="http://schemas.microsoft.com/office/drawing/2014/main" id="{F40C2D48-333F-7346-848F-5FAD8F76AB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873621" y="4245435"/>
                <a:ext cx="1736329" cy="522412"/>
              </a:xfrm>
              <a:prstGeom prst="rect">
                <a:avLst/>
              </a:prstGeom>
            </p:spPr>
          </p:pic>
        </p:grpSp>
        <p:pic>
          <p:nvPicPr>
            <p:cNvPr id="134" name="Picture 133">
              <a:extLst>
                <a:ext uri="{FF2B5EF4-FFF2-40B4-BE49-F238E27FC236}">
                  <a16:creationId xmlns:a16="http://schemas.microsoft.com/office/drawing/2014/main" id="{C5B45901-FC71-1D42-8578-12B011B3811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160696" y="5549467"/>
              <a:ext cx="1101737" cy="781699"/>
            </a:xfrm>
            <a:prstGeom prst="rect">
              <a:avLst/>
            </a:prstGeom>
          </p:spPr>
        </p:pic>
      </p:grpSp>
      <p:grpSp>
        <p:nvGrpSpPr>
          <p:cNvPr id="73" name="Group 72">
            <a:extLst>
              <a:ext uri="{FF2B5EF4-FFF2-40B4-BE49-F238E27FC236}">
                <a16:creationId xmlns:a16="http://schemas.microsoft.com/office/drawing/2014/main" id="{CE8C2243-61BD-3443-AEE3-4E0B24A834AE}"/>
              </a:ext>
            </a:extLst>
          </p:cNvPr>
          <p:cNvGrpSpPr/>
          <p:nvPr/>
        </p:nvGrpSpPr>
        <p:grpSpPr>
          <a:xfrm>
            <a:off x="548613" y="4185288"/>
            <a:ext cx="3450270" cy="2541452"/>
            <a:chOff x="2757948" y="3937819"/>
            <a:chExt cx="3450270" cy="2541452"/>
          </a:xfrm>
        </p:grpSpPr>
        <p:sp>
          <p:nvSpPr>
            <p:cNvPr id="74" name="Rounded Rectangle 73">
              <a:extLst>
                <a:ext uri="{FF2B5EF4-FFF2-40B4-BE49-F238E27FC236}">
                  <a16:creationId xmlns:a16="http://schemas.microsoft.com/office/drawing/2014/main" id="{D9B5CA44-05F3-024E-8F13-A2219A10FAD4}"/>
                </a:ext>
              </a:extLst>
            </p:cNvPr>
            <p:cNvSpPr/>
            <p:nvPr/>
          </p:nvSpPr>
          <p:spPr>
            <a:xfrm>
              <a:off x="2757948" y="3937819"/>
              <a:ext cx="3450270" cy="2541452"/>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77" name="Picture 76">
              <a:extLst>
                <a:ext uri="{FF2B5EF4-FFF2-40B4-BE49-F238E27FC236}">
                  <a16:creationId xmlns:a16="http://schemas.microsoft.com/office/drawing/2014/main" id="{BC526C13-70EF-D446-A86E-E82009325DF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206495" y="5631896"/>
              <a:ext cx="759977" cy="504682"/>
            </a:xfrm>
            <a:prstGeom prst="rect">
              <a:avLst/>
            </a:prstGeom>
          </p:spPr>
        </p:pic>
        <p:pic>
          <p:nvPicPr>
            <p:cNvPr id="78" name="Picture 77">
              <a:extLst>
                <a:ext uri="{FF2B5EF4-FFF2-40B4-BE49-F238E27FC236}">
                  <a16:creationId xmlns:a16="http://schemas.microsoft.com/office/drawing/2014/main" id="{61611FC1-8E14-544C-9806-466DCDC0368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16277" y="4212958"/>
              <a:ext cx="1290065" cy="482977"/>
            </a:xfrm>
            <a:prstGeom prst="rect">
              <a:avLst/>
            </a:prstGeom>
          </p:spPr>
        </p:pic>
        <p:pic>
          <p:nvPicPr>
            <p:cNvPr id="82" name="Picture 81">
              <a:extLst>
                <a:ext uri="{FF2B5EF4-FFF2-40B4-BE49-F238E27FC236}">
                  <a16:creationId xmlns:a16="http://schemas.microsoft.com/office/drawing/2014/main" id="{98D6E634-6971-0A4A-A9A7-C57D43E4AFC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302600" y="5018386"/>
              <a:ext cx="1580600" cy="969087"/>
            </a:xfrm>
            <a:prstGeom prst="rect">
              <a:avLst/>
            </a:prstGeom>
          </p:spPr>
        </p:pic>
        <p:sp>
          <p:nvSpPr>
            <p:cNvPr id="83" name="Rounded Rectangle 82">
              <a:extLst>
                <a:ext uri="{FF2B5EF4-FFF2-40B4-BE49-F238E27FC236}">
                  <a16:creationId xmlns:a16="http://schemas.microsoft.com/office/drawing/2014/main" id="{3BD1841D-158D-364B-B456-EF5ECE3856BD}"/>
                </a:ext>
              </a:extLst>
            </p:cNvPr>
            <p:cNvSpPr/>
            <p:nvPr/>
          </p:nvSpPr>
          <p:spPr>
            <a:xfrm>
              <a:off x="4170223" y="4084522"/>
              <a:ext cx="1855324" cy="223530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84" name="TextBox 83">
              <a:extLst>
                <a:ext uri="{FF2B5EF4-FFF2-40B4-BE49-F238E27FC236}">
                  <a16:creationId xmlns:a16="http://schemas.microsoft.com/office/drawing/2014/main" id="{53B8545A-503B-254C-8460-D6C2601B6059}"/>
                </a:ext>
              </a:extLst>
            </p:cNvPr>
            <p:cNvSpPr txBox="1"/>
            <p:nvPr/>
          </p:nvSpPr>
          <p:spPr>
            <a:xfrm>
              <a:off x="4437182" y="5605449"/>
              <a:ext cx="1200303" cy="22885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85" name="Picture 84">
              <a:extLst>
                <a:ext uri="{FF2B5EF4-FFF2-40B4-BE49-F238E27FC236}">
                  <a16:creationId xmlns:a16="http://schemas.microsoft.com/office/drawing/2014/main" id="{E9F63E90-BEAB-D748-835B-259081B189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4532" y="4985623"/>
              <a:ext cx="563902" cy="527787"/>
            </a:xfrm>
            <a:prstGeom prst="rect">
              <a:avLst/>
            </a:prstGeom>
            <a:solidFill>
              <a:schemeClr val="bg1"/>
            </a:solidFill>
          </p:spPr>
        </p:pic>
        <p:pic>
          <p:nvPicPr>
            <p:cNvPr id="86" name="Picture 85">
              <a:extLst>
                <a:ext uri="{FF2B5EF4-FFF2-40B4-BE49-F238E27FC236}">
                  <a16:creationId xmlns:a16="http://schemas.microsoft.com/office/drawing/2014/main" id="{F8F34902-69CB-0E41-91A9-13318F3FBDE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38039" y="4266761"/>
              <a:ext cx="711318" cy="665762"/>
            </a:xfrm>
            <a:prstGeom prst="rect">
              <a:avLst/>
            </a:prstGeom>
          </p:spPr>
        </p:pic>
      </p:grpSp>
      <p:cxnSp>
        <p:nvCxnSpPr>
          <p:cNvPr id="87" name="Straight Arrow Connector 86">
            <a:extLst>
              <a:ext uri="{FF2B5EF4-FFF2-40B4-BE49-F238E27FC236}">
                <a16:creationId xmlns:a16="http://schemas.microsoft.com/office/drawing/2014/main" id="{611C5A61-3550-1441-8E3E-8BC790DA13A7}"/>
              </a:ext>
            </a:extLst>
          </p:cNvPr>
          <p:cNvCxnSpPr>
            <a:cxnSpLocks/>
            <a:stCxn id="82" idx="3"/>
            <a:endCxn id="103" idx="2"/>
          </p:cNvCxnSpPr>
          <p:nvPr/>
        </p:nvCxnSpPr>
        <p:spPr>
          <a:xfrm flipV="1">
            <a:off x="3673865" y="4838787"/>
            <a:ext cx="3926371" cy="911612"/>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F7BCD14E-A998-8E48-8A51-21FB18729A7E}"/>
              </a:ext>
            </a:extLst>
          </p:cNvPr>
          <p:cNvCxnSpPr>
            <a:cxnSpLocks/>
            <a:stCxn id="67" idx="2"/>
            <a:endCxn id="82" idx="0"/>
          </p:cNvCxnSpPr>
          <p:nvPr/>
        </p:nvCxnSpPr>
        <p:spPr>
          <a:xfrm flipH="1">
            <a:off x="2883565" y="3391105"/>
            <a:ext cx="1202348" cy="1874750"/>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ED2D4E99-6EAE-6F43-9EAB-FB9ADBB31519}"/>
              </a:ext>
            </a:extLst>
          </p:cNvPr>
          <p:cNvCxnSpPr>
            <a:cxnSpLocks/>
            <a:stCxn id="78" idx="2"/>
            <a:endCxn id="82" idx="0"/>
          </p:cNvCxnSpPr>
          <p:nvPr/>
        </p:nvCxnSpPr>
        <p:spPr>
          <a:xfrm>
            <a:off x="2851975" y="4943404"/>
            <a:ext cx="31590" cy="322451"/>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6EF85153-1BEA-494A-A9A5-C44D60AA7C2E}"/>
              </a:ext>
            </a:extLst>
          </p:cNvPr>
          <p:cNvGrpSpPr/>
          <p:nvPr/>
        </p:nvGrpSpPr>
        <p:grpSpPr>
          <a:xfrm>
            <a:off x="1750961" y="1341451"/>
            <a:ext cx="3450270" cy="2541452"/>
            <a:chOff x="2300300" y="1370411"/>
            <a:chExt cx="3450270" cy="2541452"/>
          </a:xfrm>
        </p:grpSpPr>
        <p:sp>
          <p:nvSpPr>
            <p:cNvPr id="9" name="Rounded Rectangle 8">
              <a:extLst>
                <a:ext uri="{FF2B5EF4-FFF2-40B4-BE49-F238E27FC236}">
                  <a16:creationId xmlns:a16="http://schemas.microsoft.com/office/drawing/2014/main" id="{B400D2A8-35AC-6B45-A1AB-3049F8993533}"/>
                </a:ext>
              </a:extLst>
            </p:cNvPr>
            <p:cNvSpPr/>
            <p:nvPr/>
          </p:nvSpPr>
          <p:spPr>
            <a:xfrm>
              <a:off x="2300300" y="1370411"/>
              <a:ext cx="3450270" cy="2541452"/>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748847" y="3064488"/>
              <a:ext cx="759977" cy="504682"/>
            </a:xfrm>
            <a:prstGeom prst="rect">
              <a:avLst/>
            </a:prstGeom>
          </p:spPr>
        </p:pic>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58629" y="1645550"/>
              <a:ext cx="1290065" cy="482977"/>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844952" y="2450978"/>
              <a:ext cx="1580600" cy="969087"/>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3712575" y="1517114"/>
              <a:ext cx="1855324" cy="223530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21" name="TextBox 120">
              <a:extLst>
                <a:ext uri="{FF2B5EF4-FFF2-40B4-BE49-F238E27FC236}">
                  <a16:creationId xmlns:a16="http://schemas.microsoft.com/office/drawing/2014/main" id="{0EA3924B-C928-A246-B663-205BFC1D6230}"/>
                </a:ext>
              </a:extLst>
            </p:cNvPr>
            <p:cNvSpPr txBox="1"/>
            <p:nvPr/>
          </p:nvSpPr>
          <p:spPr>
            <a:xfrm>
              <a:off x="3979534" y="3038041"/>
              <a:ext cx="1200303" cy="22885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7" name="Picture 56">
              <a:extLst>
                <a:ext uri="{FF2B5EF4-FFF2-40B4-BE49-F238E27FC236}">
                  <a16:creationId xmlns:a16="http://schemas.microsoft.com/office/drawing/2014/main" id="{34FB927D-CB7A-3346-970E-C222E74F24A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80391" y="1699353"/>
              <a:ext cx="711318" cy="665762"/>
            </a:xfrm>
            <a:prstGeom prst="rect">
              <a:avLst/>
            </a:prstGeom>
          </p:spPr>
        </p:pic>
        <p:cxnSp>
          <p:nvCxnSpPr>
            <p:cNvPr id="90" name="Straight Arrow Connector 89">
              <a:extLst>
                <a:ext uri="{FF2B5EF4-FFF2-40B4-BE49-F238E27FC236}">
                  <a16:creationId xmlns:a16="http://schemas.microsoft.com/office/drawing/2014/main" id="{A9A0F2CD-C085-714F-87D7-A24D98DE9C57}"/>
                </a:ext>
              </a:extLst>
            </p:cNvPr>
            <p:cNvCxnSpPr>
              <a:cxnSpLocks/>
              <a:stCxn id="21" idx="2"/>
              <a:endCxn id="67" idx="0"/>
            </p:cNvCxnSpPr>
            <p:nvPr/>
          </p:nvCxnSpPr>
          <p:spPr>
            <a:xfrm>
              <a:off x="4603662" y="2128527"/>
              <a:ext cx="31590" cy="322451"/>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92" name="Picture 91">
              <a:extLst>
                <a:ext uri="{FF2B5EF4-FFF2-40B4-BE49-F238E27FC236}">
                  <a16:creationId xmlns:a16="http://schemas.microsoft.com/office/drawing/2014/main" id="{5C215369-48D5-CC45-850E-7525A957FEF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823087" y="2395655"/>
              <a:ext cx="583821" cy="583821"/>
            </a:xfrm>
            <a:prstGeom prst="rect">
              <a:avLst/>
            </a:prstGeom>
            <a:solidFill>
              <a:schemeClr val="bg1"/>
            </a:solidFill>
          </p:spPr>
        </p:pic>
      </p:grpSp>
    </p:spTree>
    <p:extLst>
      <p:ext uri="{BB962C8B-B14F-4D97-AF65-F5344CB8AC3E}">
        <p14:creationId xmlns:p14="http://schemas.microsoft.com/office/powerpoint/2010/main" val="1909967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8579" y="196465"/>
            <a:ext cx="8608447"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4400" b="0" i="0" u="none" strike="noStrike" kern="1200" cap="none" spc="0" normalizeH="0" baseline="0" noProof="0" dirty="0" err="1">
                <a:ln>
                  <a:noFill/>
                </a:ln>
                <a:solidFill>
                  <a:prstClr val="white"/>
                </a:solidFill>
                <a:effectLst/>
                <a:uLnTx/>
                <a:uFillTx/>
                <a:latin typeface="Weibei SC" charset="-122"/>
                <a:ea typeface="Weibei SC" charset="-122"/>
                <a:cs typeface="Weibei SC" charset="-122"/>
              </a:rPr>
              <a:t>NextCloud</a:t>
            </a:r>
            <a:r>
              <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多媒体数据资产“容器”</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6" name="Picture 5">
            <a:extLst>
              <a:ext uri="{FF2B5EF4-FFF2-40B4-BE49-F238E27FC236}">
                <a16:creationId xmlns:a16="http://schemas.microsoft.com/office/drawing/2014/main" id="{C55A5DF3-992D-5B49-A586-4E2C4965BB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0789" y="1214640"/>
            <a:ext cx="7589222" cy="5134058"/>
          </a:xfrm>
          <a:prstGeom prst="rect">
            <a:avLst/>
          </a:prstGeom>
        </p:spPr>
      </p:pic>
      <p:pic>
        <p:nvPicPr>
          <p:cNvPr id="7" name="Picture 6">
            <a:extLst>
              <a:ext uri="{FF2B5EF4-FFF2-40B4-BE49-F238E27FC236}">
                <a16:creationId xmlns:a16="http://schemas.microsoft.com/office/drawing/2014/main" id="{146B5FAE-1686-8544-8ED9-CC01E2E75C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45159" y="2379784"/>
            <a:ext cx="4100512" cy="2803769"/>
          </a:xfrm>
          <a:prstGeom prst="rect">
            <a:avLst/>
          </a:prstGeom>
        </p:spPr>
      </p:pic>
    </p:spTree>
    <p:extLst>
      <p:ext uri="{BB962C8B-B14F-4D97-AF65-F5344CB8AC3E}">
        <p14:creationId xmlns:p14="http://schemas.microsoft.com/office/powerpoint/2010/main" val="2843254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6793" y="179531"/>
            <a:ext cx="1104020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采集</a:t>
            </a:r>
            <a:r>
              <a:rPr kumimoji="0" lang="zh-Hant"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使用者记录</a:t>
            </a:r>
            <a:r>
              <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的“统计数据容器”：</a:t>
            </a:r>
            <a:r>
              <a:rPr kumimoji="0" lang="en-US" altLang="zh-Hans" sz="4400" b="0" i="0" u="none" strike="noStrike" kern="1200" cap="none" spc="0" normalizeH="0" baseline="0" noProof="0" dirty="0" err="1">
                <a:ln>
                  <a:noFill/>
                </a:ln>
                <a:solidFill>
                  <a:prstClr val="white"/>
                </a:solidFill>
                <a:effectLst/>
                <a:uLnTx/>
                <a:uFillTx/>
                <a:latin typeface="Weibei SC" charset="-122"/>
                <a:ea typeface="Weibei SC" charset="-122"/>
                <a:cs typeface="Weibei SC" charset="-122"/>
              </a:rPr>
              <a:t>Piwik</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53DED8A-ABCF-6145-8850-6EFCD2DA1AF2}"/>
              </a:ext>
            </a:extLst>
          </p:cNvPr>
          <p:cNvPicPr>
            <a:picLocks noChangeAspect="1"/>
          </p:cNvPicPr>
          <p:nvPr/>
        </p:nvPicPr>
        <p:blipFill>
          <a:blip r:embed="rId2"/>
          <a:stretch>
            <a:fillRect/>
          </a:stretch>
        </p:blipFill>
        <p:spPr>
          <a:xfrm>
            <a:off x="1488468" y="1118099"/>
            <a:ext cx="8763000" cy="5143500"/>
          </a:xfrm>
          <a:prstGeom prst="rect">
            <a:avLst/>
          </a:prstGeom>
        </p:spPr>
      </p:pic>
    </p:spTree>
    <p:extLst>
      <p:ext uri="{BB962C8B-B14F-4D97-AF65-F5344CB8AC3E}">
        <p14:creationId xmlns:p14="http://schemas.microsoft.com/office/powerpoint/2010/main" val="31181171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6287" y="196464"/>
            <a:ext cx="1126943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将数据备份与还原自动化的微服务：</a:t>
            </a:r>
            <a:r>
              <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Jenkins</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3" name="Picture 2">
            <a:extLst>
              <a:ext uri="{FF2B5EF4-FFF2-40B4-BE49-F238E27FC236}">
                <a16:creationId xmlns:a16="http://schemas.microsoft.com/office/drawing/2014/main" id="{53A8932B-6CC1-3649-860D-C7950DD768FF}"/>
              </a:ext>
            </a:extLst>
          </p:cNvPr>
          <p:cNvPicPr>
            <a:picLocks noChangeAspect="1"/>
          </p:cNvPicPr>
          <p:nvPr/>
        </p:nvPicPr>
        <p:blipFill>
          <a:blip r:embed="rId2"/>
          <a:stretch>
            <a:fillRect/>
          </a:stretch>
        </p:blipFill>
        <p:spPr>
          <a:xfrm>
            <a:off x="812553" y="1264557"/>
            <a:ext cx="10756900" cy="4851400"/>
          </a:xfrm>
          <a:prstGeom prst="rect">
            <a:avLst/>
          </a:prstGeom>
        </p:spPr>
      </p:pic>
      <p:sp>
        <p:nvSpPr>
          <p:cNvPr id="4" name="TextBox 3">
            <a:extLst>
              <a:ext uri="{FF2B5EF4-FFF2-40B4-BE49-F238E27FC236}">
                <a16:creationId xmlns:a16="http://schemas.microsoft.com/office/drawing/2014/main" id="{FA85C324-56C2-E747-A32D-A0221521BFCF}"/>
              </a:ext>
            </a:extLst>
          </p:cNvPr>
          <p:cNvSpPr txBox="1"/>
          <p:nvPr/>
        </p:nvSpPr>
        <p:spPr>
          <a:xfrm>
            <a:off x="2968831" y="6246876"/>
            <a:ext cx="72968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Image source: https://</a:t>
            </a:r>
            <a:r>
              <a:rPr kumimoji="0" lang="en-US" sz="1800" b="0" i="0" u="none" strike="noStrike" kern="1200" cap="none" spc="0" normalizeH="0" baseline="0" noProof="0" dirty="0" err="1">
                <a:ln>
                  <a:noFill/>
                </a:ln>
                <a:solidFill>
                  <a:prstClr val="white"/>
                </a:solidFill>
                <a:effectLst/>
                <a:uLnTx/>
                <a:uFillTx/>
                <a:latin typeface="Calibri"/>
                <a:ea typeface="+mn-ea"/>
                <a:cs typeface="+mn-cs"/>
              </a:rPr>
              <a:t>www.datadoghq.com</a:t>
            </a:r>
            <a:r>
              <a:rPr kumimoji="0" lang="en-US" sz="1800" b="0" i="0" u="none" strike="noStrike" kern="1200" cap="none" spc="0" normalizeH="0" baseline="0" noProof="0" dirty="0">
                <a:ln>
                  <a:noFill/>
                </a:ln>
                <a:solidFill>
                  <a:prstClr val="white"/>
                </a:solidFill>
                <a:effectLst/>
                <a:uLnTx/>
                <a:uFillTx/>
                <a:latin typeface="Calibri"/>
                <a:ea typeface="+mn-ea"/>
                <a:cs typeface="+mn-cs"/>
              </a:rPr>
              <a:t>/blog/monitor-</a:t>
            </a:r>
            <a:r>
              <a:rPr kumimoji="0" lang="en-US" sz="1800" b="0" i="0" u="none" strike="noStrike" kern="1200" cap="none" spc="0" normalizeH="0" baseline="0" noProof="0" dirty="0" err="1">
                <a:ln>
                  <a:noFill/>
                </a:ln>
                <a:solidFill>
                  <a:prstClr val="white"/>
                </a:solidFill>
                <a:effectLst/>
                <a:uLnTx/>
                <a:uFillTx/>
                <a:latin typeface="Calibri"/>
                <a:ea typeface="+mn-ea"/>
                <a:cs typeface="+mn-cs"/>
              </a:rPr>
              <a:t>jenkins</a:t>
            </a:r>
            <a:r>
              <a:rPr kumimoji="0" lang="en-US" sz="1800" b="0" i="0" u="none" strike="noStrike" kern="1200" cap="none" spc="0" normalizeH="0" baseline="0" noProof="0" dirty="0">
                <a:ln>
                  <a:noFill/>
                </a:ln>
                <a:solidFill>
                  <a:prstClr val="white"/>
                </a:solidFill>
                <a:effectLst/>
                <a:uLnTx/>
                <a:uFillTx/>
                <a:latin typeface="Calibri"/>
                <a:ea typeface="+mn-ea"/>
                <a:cs typeface="+mn-cs"/>
              </a:rPr>
              <a:t>-</a:t>
            </a:r>
            <a:r>
              <a:rPr kumimoji="0" lang="en-US" sz="1800" b="0" i="0" u="none" strike="noStrike" kern="1200" cap="none" spc="0" normalizeH="0" baseline="0" noProof="0" dirty="0" err="1">
                <a:ln>
                  <a:noFill/>
                </a:ln>
                <a:solidFill>
                  <a:prstClr val="white"/>
                </a:solidFill>
                <a:effectLst/>
                <a:uLnTx/>
                <a:uFillTx/>
                <a:latin typeface="Calibri"/>
                <a:ea typeface="+mn-ea"/>
                <a:cs typeface="+mn-cs"/>
              </a:rPr>
              <a:t>datadog</a:t>
            </a:r>
            <a:r>
              <a:rPr kumimoji="0" lang="en-US" sz="1800" b="0" i="0" u="none" strike="noStrike" kern="1200" cap="none" spc="0" normalizeH="0" baseline="0" noProof="0" dirty="0">
                <a:ln>
                  <a:noFill/>
                </a:ln>
                <a:solidFill>
                  <a:prstClr val="white"/>
                </a:solidFill>
                <a:effectLst/>
                <a:uLnTx/>
                <a:uFillTx/>
                <a:latin typeface="Calibri"/>
                <a:ea typeface="+mn-ea"/>
                <a:cs typeface="+mn-cs"/>
              </a:rPr>
              <a:t>/</a:t>
            </a:r>
          </a:p>
        </p:txBody>
      </p:sp>
    </p:spTree>
    <p:extLst>
      <p:ext uri="{BB962C8B-B14F-4D97-AF65-F5344CB8AC3E}">
        <p14:creationId xmlns:p14="http://schemas.microsoft.com/office/powerpoint/2010/main" val="2686387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技术小白亦可挖掘私有数据的价值</a:t>
            </a:r>
            <a:endParaRPr lang="en-US" altLang="zh-CN" dirty="0"/>
          </a:p>
        </p:txBody>
      </p:sp>
      <p:sp>
        <p:nvSpPr>
          <p:cNvPr id="31" name="Content Placeholder 2"/>
          <p:cNvSpPr>
            <a:spLocks noGrp="1"/>
          </p:cNvSpPr>
          <p:nvPr>
            <p:ph idx="1"/>
          </p:nvPr>
        </p:nvSpPr>
        <p:spPr>
          <a:xfrm>
            <a:off x="580796" y="1902508"/>
            <a:ext cx="11156502" cy="3368739"/>
          </a:xfrm>
        </p:spPr>
        <p:txBody>
          <a:bodyPr>
            <a:normAutofit/>
          </a:bodyPr>
          <a:lstStyle/>
          <a:p>
            <a:r>
              <a:rPr lang="zh-Hans" altLang="en-US" sz="4000" dirty="0"/>
              <a:t>联系不同数据来源的内容，跨数据库搜寻</a:t>
            </a:r>
            <a:endParaRPr lang="en-US" altLang="zh-Hans" sz="4000" dirty="0"/>
          </a:p>
          <a:p>
            <a:r>
              <a:rPr lang="zh-Hans" altLang="en-US" sz="4000" dirty="0"/>
              <a:t>对私有数据服务的使用信息进行分析</a:t>
            </a:r>
            <a:r>
              <a:rPr lang="en-US" altLang="zh-Hans" sz="4000" dirty="0"/>
              <a:t> </a:t>
            </a:r>
            <a:r>
              <a:rPr lang="en-US" altLang="zh-Hans" sz="4000" dirty="0" err="1"/>
              <a:t>Piwik</a:t>
            </a:r>
            <a:endParaRPr lang="en-US" altLang="zh-Hans" sz="4000" dirty="0"/>
          </a:p>
          <a:p>
            <a:r>
              <a:rPr lang="zh-Hans" altLang="en-US" sz="4000" dirty="0"/>
              <a:t>为不同</a:t>
            </a:r>
            <a:r>
              <a:rPr lang="zh-TW" altLang="en-US" sz="4000" dirty="0"/>
              <a:t>应用场景</a:t>
            </a:r>
            <a:r>
              <a:rPr lang="zh-Hans" altLang="en-US" sz="4000" dirty="0"/>
              <a:t>定制搜寻的人机界面</a:t>
            </a:r>
            <a:r>
              <a:rPr lang="en-US" altLang="zh-Hans" sz="4000" dirty="0"/>
              <a:t> ELK</a:t>
            </a:r>
          </a:p>
        </p:txBody>
      </p:sp>
      <p:pic>
        <p:nvPicPr>
          <p:cNvPr id="8" name="Picture 7">
            <a:extLst>
              <a:ext uri="{FF2B5EF4-FFF2-40B4-BE49-F238E27FC236}">
                <a16:creationId xmlns:a16="http://schemas.microsoft.com/office/drawing/2014/main" id="{28D0D320-43A4-4440-AE82-9EB5FBB2073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19346" y="4285829"/>
            <a:ext cx="3748493" cy="2122295"/>
          </a:xfrm>
          <a:prstGeom prst="rect">
            <a:avLst/>
          </a:prstGeom>
        </p:spPr>
      </p:pic>
      <p:pic>
        <p:nvPicPr>
          <p:cNvPr id="9" name="Picture 8">
            <a:extLst>
              <a:ext uri="{FF2B5EF4-FFF2-40B4-BE49-F238E27FC236}">
                <a16:creationId xmlns:a16="http://schemas.microsoft.com/office/drawing/2014/main" id="{EACDB155-009A-CA44-AC2D-59D2DA8A07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11962" y="4291819"/>
            <a:ext cx="2116303" cy="2116303"/>
          </a:xfrm>
          <a:prstGeom prst="rect">
            <a:avLst/>
          </a:prstGeom>
          <a:solidFill>
            <a:schemeClr val="bg1"/>
          </a:solidFill>
        </p:spPr>
      </p:pic>
      <p:pic>
        <p:nvPicPr>
          <p:cNvPr id="10" name="Picture 6" descr="ensorflow logo的圖片搜尋結果">
            <a:hlinkClick r:id="rId4"/>
            <a:extLst>
              <a:ext uri="{FF2B5EF4-FFF2-40B4-BE49-F238E27FC236}">
                <a16:creationId xmlns:a16="http://schemas.microsoft.com/office/drawing/2014/main" id="{281AC5C3-876F-864E-8C2E-B5E09903907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46103" y="4288016"/>
            <a:ext cx="2487596" cy="21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13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fontScale="90000"/>
          </a:bodyPr>
          <a:lstStyle/>
          <a:p>
            <a:r>
              <a:rPr lang="zh-TW" altLang="en-US" dirty="0"/>
              <a:t>新一代的</a:t>
            </a:r>
            <a:r>
              <a:rPr lang="zh-Hans" altLang="en-US" dirty="0"/>
              <a:t>通证</a:t>
            </a:r>
            <a:r>
              <a:rPr lang="zh-TW" altLang="en-US" dirty="0"/>
              <a:t>技术</a:t>
            </a:r>
            <a:br>
              <a:rPr lang="en-US" altLang="zh-TW" dirty="0"/>
            </a:br>
            <a:r>
              <a:rPr lang="zh-TW" altLang="en-US" dirty="0"/>
              <a:t>将重新定义所有资产的确权与授权方法</a:t>
            </a:r>
            <a:endParaRPr lang="en-US" altLang="zh-CN" dirty="0"/>
          </a:p>
        </p:txBody>
      </p:sp>
      <p:graphicFrame>
        <p:nvGraphicFramePr>
          <p:cNvPr id="3" name="Table 2">
            <a:extLst>
              <a:ext uri="{FF2B5EF4-FFF2-40B4-BE49-F238E27FC236}">
                <a16:creationId xmlns:a16="http://schemas.microsoft.com/office/drawing/2014/main" id="{235763BB-C65C-D448-A2B0-E0D3CE2AFCBF}"/>
              </a:ext>
            </a:extLst>
          </p:cNvPr>
          <p:cNvGraphicFramePr>
            <a:graphicFrameLocks noGrp="1"/>
          </p:cNvGraphicFramePr>
          <p:nvPr>
            <p:extLst>
              <p:ext uri="{D42A27DB-BD31-4B8C-83A1-F6EECF244321}">
                <p14:modId xmlns:p14="http://schemas.microsoft.com/office/powerpoint/2010/main" val="2922539374"/>
              </p:ext>
            </p:extLst>
          </p:nvPr>
        </p:nvGraphicFramePr>
        <p:xfrm>
          <a:off x="553155" y="1763889"/>
          <a:ext cx="11266312" cy="4704645"/>
        </p:xfrm>
        <a:graphic>
          <a:graphicData uri="http://schemas.openxmlformats.org/drawingml/2006/table">
            <a:tbl>
              <a:tblPr firstRow="1" bandRow="1">
                <a:tableStyleId>{5C22544A-7EE6-4342-B048-85BDC9FD1C3A}</a:tableStyleId>
              </a:tblPr>
              <a:tblGrid>
                <a:gridCol w="5633156">
                  <a:extLst>
                    <a:ext uri="{9D8B030D-6E8A-4147-A177-3AD203B41FA5}">
                      <a16:colId xmlns:a16="http://schemas.microsoft.com/office/drawing/2014/main" val="3843293947"/>
                    </a:ext>
                  </a:extLst>
                </a:gridCol>
                <a:gridCol w="5633156">
                  <a:extLst>
                    <a:ext uri="{9D8B030D-6E8A-4147-A177-3AD203B41FA5}">
                      <a16:colId xmlns:a16="http://schemas.microsoft.com/office/drawing/2014/main" val="1681289353"/>
                    </a:ext>
                  </a:extLst>
                </a:gridCol>
              </a:tblGrid>
              <a:tr h="930589">
                <a:tc>
                  <a:txBody>
                    <a:bodyPr/>
                    <a:lstStyle/>
                    <a:p>
                      <a:pPr algn="ctr"/>
                      <a:r>
                        <a:rPr lang="zh-TW" altLang="en-US" sz="4000" dirty="0">
                          <a:latin typeface="Weibei SC" panose="03000800000000000000" pitchFamily="66" charset="-128"/>
                          <a:ea typeface="Weibei SC" panose="03000800000000000000" pitchFamily="66" charset="-128"/>
                        </a:rPr>
                        <a:t>传统数字资产</a:t>
                      </a:r>
                      <a:endParaRPr lang="en-US" sz="40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4000" dirty="0">
                          <a:latin typeface="Weibei SC" panose="03000800000000000000" pitchFamily="66" charset="-128"/>
                          <a:ea typeface="Weibei SC" panose="03000800000000000000" pitchFamily="66" charset="-128"/>
                        </a:rPr>
                        <a:t>通证化数字资产</a:t>
                      </a:r>
                      <a:endParaRPr lang="en-US" sz="4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3584820360"/>
                  </a:ext>
                </a:extLst>
              </a:tr>
              <a:tr h="943514">
                <a:tc>
                  <a:txBody>
                    <a:bodyPr/>
                    <a:lstStyle/>
                    <a:p>
                      <a:pPr algn="ctr"/>
                      <a:r>
                        <a:rPr lang="zh-TW" altLang="en-US" sz="3200" dirty="0">
                          <a:latin typeface="Weibei SC" panose="03000800000000000000" pitchFamily="66" charset="-128"/>
                          <a:ea typeface="Weibei SC" panose="03000800000000000000" pitchFamily="66" charset="-128"/>
                        </a:rPr>
                        <a:t>静态数字内容</a:t>
                      </a:r>
                      <a:r>
                        <a:rPr lang="zh-Hans" altLang="en-US" sz="3200" dirty="0">
                          <a:latin typeface="Weibei SC" panose="03000800000000000000" pitchFamily="66" charset="-128"/>
                          <a:ea typeface="Weibei SC" panose="03000800000000000000" pitchFamily="66" charset="-128"/>
                        </a:rPr>
                        <a:t>（</a:t>
                      </a:r>
                      <a:r>
                        <a:rPr lang="zh-TW" altLang="en-US" sz="3200" dirty="0">
                          <a:latin typeface="Weibei SC" panose="03000800000000000000" pitchFamily="66" charset="-128"/>
                          <a:ea typeface="Weibei SC" panose="03000800000000000000" pitchFamily="66" charset="-128"/>
                        </a:rPr>
                        <a:t>音视频</a:t>
                      </a:r>
                      <a:r>
                        <a:rPr lang="zh-Hans" altLang="en-US" sz="3200" dirty="0">
                          <a:latin typeface="Weibei SC" panose="03000800000000000000" pitchFamily="66" charset="-128"/>
                          <a:ea typeface="Weibei SC" panose="03000800000000000000" pitchFamily="66" charset="-128"/>
                        </a:rPr>
                        <a:t>、</a:t>
                      </a:r>
                      <a:r>
                        <a:rPr lang="zh-TW" altLang="en-US" sz="3200" dirty="0">
                          <a:latin typeface="Weibei SC" panose="03000800000000000000" pitchFamily="66" charset="-128"/>
                          <a:ea typeface="Weibei SC" panose="03000800000000000000" pitchFamily="66" charset="-128"/>
                        </a:rPr>
                        <a:t>文字</a:t>
                      </a:r>
                      <a:r>
                        <a:rPr lang="zh-Hans" altLang="en-US" sz="3200" dirty="0">
                          <a:latin typeface="Weibei SC" panose="03000800000000000000" pitchFamily="66" charset="-128"/>
                          <a:ea typeface="Weibei SC" panose="03000800000000000000" pitchFamily="66" charset="-128"/>
                        </a:rPr>
                        <a:t>）</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动态确权与授权的数字资产</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174953449"/>
                  </a:ext>
                </a:extLst>
              </a:tr>
              <a:tr h="943514">
                <a:tc>
                  <a:txBody>
                    <a:bodyPr/>
                    <a:lstStyle/>
                    <a:p>
                      <a:pPr algn="ctr"/>
                      <a:r>
                        <a:rPr lang="zh-TW" altLang="en-US" sz="3200" dirty="0">
                          <a:latin typeface="Weibei SC" panose="03000800000000000000" pitchFamily="66" charset="-128"/>
                          <a:ea typeface="Weibei SC" panose="03000800000000000000" pitchFamily="66" charset="-128"/>
                        </a:rPr>
                        <a:t>专业机构发布的内容查询服务</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全民参与的数字内容发布</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715089484"/>
                  </a:ext>
                </a:extLst>
              </a:tr>
              <a:tr h="943514">
                <a:tc>
                  <a:txBody>
                    <a:bodyPr/>
                    <a:lstStyle/>
                    <a:p>
                      <a:pPr algn="ctr"/>
                      <a:r>
                        <a:rPr lang="zh-TW" altLang="en-US" sz="3200" dirty="0">
                          <a:latin typeface="Weibei SC" panose="03000800000000000000" pitchFamily="66" charset="-128"/>
                          <a:ea typeface="Weibei SC" panose="03000800000000000000" pitchFamily="66" charset="-128"/>
                        </a:rPr>
                        <a:t>针对特定应用场景开发的软件</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可灵活重组的微服务</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418529337"/>
                  </a:ext>
                </a:extLst>
              </a:tr>
              <a:tr h="943514">
                <a:tc>
                  <a:txBody>
                    <a:bodyPr/>
                    <a:lstStyle/>
                    <a:p>
                      <a:pPr algn="ctr"/>
                      <a:r>
                        <a:rPr lang="zh-TW" altLang="en-US" sz="3200" dirty="0">
                          <a:latin typeface="Weibei SC" panose="03000800000000000000" pitchFamily="66" charset="-128"/>
                          <a:ea typeface="Weibei SC" panose="03000800000000000000" pitchFamily="66" charset="-128"/>
                        </a:rPr>
                        <a:t>专业的信息运营技术人员</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个人化的数字资产管理</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481190999"/>
                  </a:ext>
                </a:extLst>
              </a:tr>
            </a:tbl>
          </a:graphicData>
        </a:graphic>
      </p:graphicFrame>
    </p:spTree>
    <p:extLst>
      <p:ext uri="{BB962C8B-B14F-4D97-AF65-F5344CB8AC3E}">
        <p14:creationId xmlns:p14="http://schemas.microsoft.com/office/powerpoint/2010/main" val="3864555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6793" y="179531"/>
            <a:ext cx="10875093"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联系所有私有数据库的搜寻“容器”：</a:t>
            </a:r>
            <a:r>
              <a:rPr kumimoji="0" lang="en-US" altLang="zh-Hans" sz="4400" b="0" i="0" u="none" strike="noStrike" kern="1200" cap="none" spc="0" normalizeH="0" baseline="0" noProof="0" dirty="0" err="1">
                <a:ln>
                  <a:noFill/>
                </a:ln>
                <a:solidFill>
                  <a:prstClr val="white"/>
                </a:solidFill>
                <a:effectLst/>
                <a:uLnTx/>
                <a:uFillTx/>
                <a:latin typeface="Weibei SC" charset="-122"/>
                <a:ea typeface="Weibei SC" charset="-122"/>
                <a:cs typeface="Weibei SC" charset="-122"/>
              </a:rPr>
              <a:t>Kibana</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3074" name="Picture 2" descr="Image result for kibana screenshots">
            <a:hlinkClick r:id="rId2"/>
            <a:extLst>
              <a:ext uri="{FF2B5EF4-FFF2-40B4-BE49-F238E27FC236}">
                <a16:creationId xmlns:a16="http://schemas.microsoft.com/office/drawing/2014/main" id="{59937E60-DE34-9A47-A3A6-91783F0813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81666" y="1140882"/>
            <a:ext cx="9474200" cy="529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67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已完成的技术工作</a:t>
            </a:r>
            <a:endParaRPr lang="en-US" altLang="zh-CN" dirty="0"/>
          </a:p>
        </p:txBody>
      </p:sp>
      <p:sp>
        <p:nvSpPr>
          <p:cNvPr id="31" name="Content Placeholder 2"/>
          <p:cNvSpPr>
            <a:spLocks noGrp="1"/>
          </p:cNvSpPr>
          <p:nvPr>
            <p:ph idx="1"/>
          </p:nvPr>
        </p:nvSpPr>
        <p:spPr>
          <a:xfrm>
            <a:off x="863600" y="1445381"/>
            <a:ext cx="10721297" cy="4819952"/>
          </a:xfrm>
        </p:spPr>
        <p:txBody>
          <a:bodyPr>
            <a:normAutofit lnSpcReduction="10000"/>
          </a:bodyPr>
          <a:lstStyle/>
          <a:p>
            <a:r>
              <a:rPr lang="zh-TW" altLang="en-US" sz="4000" dirty="0">
                <a:latin typeface="Rockwell" pitchFamily="18" charset="0"/>
              </a:rPr>
              <a:t>本项目已将基于</a:t>
            </a:r>
            <a:r>
              <a:rPr lang="en-US" altLang="zh-TW" sz="4000" dirty="0">
                <a:latin typeface="Rockwell" pitchFamily="18" charset="0"/>
              </a:rPr>
              <a:t>Docker</a:t>
            </a:r>
            <a:r>
              <a:rPr lang="zh-TW" altLang="en-US" sz="4000" dirty="0">
                <a:latin typeface="Rockwell" pitchFamily="18" charset="0"/>
              </a:rPr>
              <a:t>技术的微服务标准</a:t>
            </a:r>
            <a:r>
              <a:rPr lang="zh-Hans" altLang="en-US" sz="4000" dirty="0">
                <a:latin typeface="Rockwell" pitchFamily="18" charset="0"/>
              </a:rPr>
              <a:t>：</a:t>
            </a:r>
            <a:endParaRPr lang="en-US" altLang="zh-Hans" sz="4000" dirty="0">
              <a:latin typeface="Rockwell" pitchFamily="18" charset="0"/>
            </a:endParaRPr>
          </a:p>
          <a:p>
            <a:pPr lvl="1"/>
            <a:r>
              <a:rPr lang="zh-TW" altLang="en-US" sz="3600" dirty="0">
                <a:latin typeface="Rockwell" pitchFamily="18" charset="0"/>
              </a:rPr>
              <a:t>建立了对包括</a:t>
            </a:r>
            <a:r>
              <a:rPr lang="en-US" altLang="zh-TW" sz="3600" dirty="0" err="1">
                <a:latin typeface="Rockwell" pitchFamily="18" charset="0"/>
              </a:rPr>
              <a:t>MediaWiki</a:t>
            </a:r>
            <a:r>
              <a:rPr lang="zh-Hans" altLang="en-US" sz="3600" dirty="0">
                <a:latin typeface="Rockwell" pitchFamily="18" charset="0"/>
              </a:rPr>
              <a:t>、</a:t>
            </a:r>
            <a:r>
              <a:rPr lang="en-US" altLang="zh-Hans" sz="3600" dirty="0">
                <a:latin typeface="Rockwell" pitchFamily="18" charset="0"/>
              </a:rPr>
              <a:t>WordPress</a:t>
            </a:r>
            <a:r>
              <a:rPr lang="zh-Hans" altLang="en-US" sz="3600" dirty="0">
                <a:latin typeface="Rockwell" pitchFamily="18" charset="0"/>
              </a:rPr>
              <a:t>、</a:t>
            </a:r>
            <a:r>
              <a:rPr lang="en-US" altLang="zh-Hans" sz="3600" dirty="0" err="1">
                <a:latin typeface="Rockwell" pitchFamily="18" charset="0"/>
              </a:rPr>
              <a:t>Piwik</a:t>
            </a:r>
            <a:r>
              <a:rPr lang="zh-Hans" altLang="en-US" sz="3600" dirty="0">
                <a:latin typeface="Rockwell" pitchFamily="18" charset="0"/>
              </a:rPr>
              <a:t>、</a:t>
            </a:r>
            <a:r>
              <a:rPr lang="en-US" altLang="zh-Hans" sz="3600" dirty="0">
                <a:latin typeface="Rockwell" pitchFamily="18" charset="0"/>
              </a:rPr>
              <a:t>Elasticsearch</a:t>
            </a:r>
            <a:r>
              <a:rPr lang="zh-TW" altLang="en-US" sz="3600" dirty="0">
                <a:latin typeface="Rockwell" pitchFamily="18" charset="0"/>
              </a:rPr>
              <a:t>等十几款常用软件版本</a:t>
            </a:r>
            <a:r>
              <a:rPr lang="zh-Hans" altLang="en-US" sz="3600" dirty="0">
                <a:latin typeface="Rockwell" pitchFamily="18" charset="0"/>
              </a:rPr>
              <a:t>、</a:t>
            </a:r>
            <a:r>
              <a:rPr lang="zh-TW" altLang="en-US" sz="3600" dirty="0">
                <a:latin typeface="Rockwell" pitchFamily="18" charset="0"/>
              </a:rPr>
              <a:t>软件配置信息</a:t>
            </a:r>
            <a:r>
              <a:rPr lang="zh-Hans" altLang="en-US" sz="3600" dirty="0">
                <a:latin typeface="Rockwell" pitchFamily="18" charset="0"/>
              </a:rPr>
              <a:t>、</a:t>
            </a:r>
            <a:r>
              <a:rPr lang="zh-TW" altLang="en-US" sz="3600" dirty="0">
                <a:latin typeface="Rockwell" pitchFamily="18" charset="0"/>
              </a:rPr>
              <a:t>相应数据库采集的动态数据内容等数字资产的微服务化与通证化</a:t>
            </a:r>
            <a:endParaRPr lang="en-US" altLang="zh-Hans" sz="3600" dirty="0">
              <a:latin typeface="Rockwell" pitchFamily="18" charset="0"/>
            </a:endParaRPr>
          </a:p>
          <a:p>
            <a:pPr lvl="1"/>
            <a:r>
              <a:rPr lang="zh-TW" altLang="en-US" sz="3600" dirty="0">
                <a:latin typeface="Rockwell" pitchFamily="18" charset="0"/>
              </a:rPr>
              <a:t>针对容器资产的通证交易试运行界面</a:t>
            </a:r>
            <a:endParaRPr lang="en-US" altLang="zh-Hans" sz="3600" dirty="0">
              <a:latin typeface="Rockwell" pitchFamily="18" charset="0"/>
            </a:endParaRPr>
          </a:p>
          <a:p>
            <a:pPr lvl="1"/>
            <a:r>
              <a:rPr lang="zh-TW" altLang="en-US" sz="3600" dirty="0">
                <a:latin typeface="Rockwell" pitchFamily="18" charset="0"/>
              </a:rPr>
              <a:t>开始测试</a:t>
            </a:r>
            <a:r>
              <a:rPr lang="en-US" altLang="zh-TW" sz="3600" dirty="0" err="1">
                <a:latin typeface="Rockwell" pitchFamily="18" charset="0"/>
              </a:rPr>
              <a:t>BitShares</a:t>
            </a:r>
            <a:r>
              <a:rPr lang="zh-TW" altLang="en-US" sz="3600" dirty="0">
                <a:latin typeface="Rockwell" pitchFamily="18" charset="0"/>
              </a:rPr>
              <a:t>等软件</a:t>
            </a:r>
            <a:r>
              <a:rPr lang="zh-Hans" altLang="en-US" sz="3600" dirty="0">
                <a:latin typeface="Rockwell" pitchFamily="18" charset="0"/>
              </a:rPr>
              <a:t>，</a:t>
            </a:r>
            <a:r>
              <a:rPr lang="zh-TW" altLang="en-US" sz="3600" dirty="0">
                <a:latin typeface="Rockwell" pitchFamily="18" charset="0"/>
              </a:rPr>
              <a:t>建立基于区块链标准的通证交易系统</a:t>
            </a:r>
            <a:r>
              <a:rPr lang="zh-Hans" altLang="en-US" sz="3600" dirty="0">
                <a:latin typeface="Rockwell" pitchFamily="18" charset="0"/>
              </a:rPr>
              <a:t>。</a:t>
            </a:r>
            <a:endParaRPr lang="en-US" altLang="zh-TW" sz="3600" dirty="0">
              <a:latin typeface="Rockwell" pitchFamily="18" charset="0"/>
            </a:endParaRPr>
          </a:p>
        </p:txBody>
      </p:sp>
    </p:spTree>
    <p:extLst>
      <p:ext uri="{BB962C8B-B14F-4D97-AF65-F5344CB8AC3E}">
        <p14:creationId xmlns:p14="http://schemas.microsoft.com/office/powerpoint/2010/main" val="720451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待进行的技术工作</a:t>
            </a:r>
            <a:endParaRPr lang="en-US" altLang="zh-CN" dirty="0"/>
          </a:p>
        </p:txBody>
      </p:sp>
      <p:sp>
        <p:nvSpPr>
          <p:cNvPr id="31" name="Content Placeholder 2"/>
          <p:cNvSpPr>
            <a:spLocks noGrp="1"/>
          </p:cNvSpPr>
          <p:nvPr>
            <p:ph idx="1"/>
          </p:nvPr>
        </p:nvSpPr>
        <p:spPr>
          <a:xfrm>
            <a:off x="863600" y="1445381"/>
            <a:ext cx="10721297" cy="4819952"/>
          </a:xfrm>
        </p:spPr>
        <p:txBody>
          <a:bodyPr>
            <a:normAutofit lnSpcReduction="10000"/>
          </a:bodyPr>
          <a:lstStyle/>
          <a:p>
            <a:r>
              <a:rPr lang="zh-TW" altLang="en-US" sz="4000" dirty="0">
                <a:latin typeface="Rockwell" pitchFamily="18" charset="0"/>
              </a:rPr>
              <a:t>基于</a:t>
            </a:r>
            <a:r>
              <a:rPr lang="en-US" altLang="zh-TW" sz="4000" dirty="0">
                <a:latin typeface="Rockwell" pitchFamily="18" charset="0"/>
              </a:rPr>
              <a:t>Hash ID</a:t>
            </a:r>
            <a:r>
              <a:rPr lang="zh-TW" altLang="en-US" sz="4000" dirty="0">
                <a:latin typeface="Rockwell" pitchFamily="18" charset="0"/>
              </a:rPr>
              <a:t>的资产标准化命名空间</a:t>
            </a:r>
            <a:endParaRPr lang="en-US" altLang="zh-Hans" sz="4000" dirty="0">
              <a:latin typeface="Rockwell" pitchFamily="18" charset="0"/>
            </a:endParaRPr>
          </a:p>
          <a:p>
            <a:r>
              <a:rPr lang="zh-TW" altLang="en-US" sz="4000" dirty="0">
                <a:latin typeface="Rockwell" pitchFamily="18" charset="0"/>
              </a:rPr>
              <a:t>基于容器技术的通证化工作流</a:t>
            </a:r>
            <a:r>
              <a:rPr lang="zh-Hans" altLang="en-US" sz="4000" dirty="0">
                <a:latin typeface="Rockwell" pitchFamily="18" charset="0"/>
              </a:rPr>
              <a:t>：</a:t>
            </a:r>
            <a:endParaRPr lang="en-US" altLang="zh-Hans" sz="4000" dirty="0">
              <a:latin typeface="Rockwell" pitchFamily="18" charset="0"/>
            </a:endParaRPr>
          </a:p>
          <a:p>
            <a:r>
              <a:rPr lang="zh-TW" altLang="en-US" sz="4000" dirty="0">
                <a:latin typeface="Rockwell" pitchFamily="18" charset="0"/>
              </a:rPr>
              <a:t>开发基于手机界面</a:t>
            </a:r>
            <a:r>
              <a:rPr lang="zh-Hans" altLang="en-US" sz="4000" dirty="0">
                <a:latin typeface="Rockwell" pitchFamily="18" charset="0"/>
              </a:rPr>
              <a:t>，</a:t>
            </a:r>
            <a:r>
              <a:rPr lang="zh-TW" altLang="en-US" sz="4000" dirty="0">
                <a:latin typeface="Rockwell" pitchFamily="18" charset="0"/>
              </a:rPr>
              <a:t>包括微信小程序的导览微服务资源的网页界面</a:t>
            </a:r>
            <a:endParaRPr lang="en-US" altLang="zh-TW" sz="4000" dirty="0">
              <a:latin typeface="Rockwell" pitchFamily="18" charset="0"/>
            </a:endParaRPr>
          </a:p>
          <a:p>
            <a:r>
              <a:rPr lang="zh-TW" altLang="en-US" sz="4000" dirty="0">
                <a:latin typeface="Rockwell" pitchFamily="18" charset="0"/>
              </a:rPr>
              <a:t>数字资产钱包的界面设计与通证机制配对</a:t>
            </a:r>
            <a:r>
              <a:rPr lang="zh-Hans" altLang="en-US" sz="4000" dirty="0">
                <a:latin typeface="Rockwell" pitchFamily="18" charset="0"/>
              </a:rPr>
              <a:t>。</a:t>
            </a:r>
            <a:endParaRPr lang="en-US" altLang="zh-Hans" sz="4000" dirty="0">
              <a:latin typeface="Rockwell" pitchFamily="18" charset="0"/>
            </a:endParaRPr>
          </a:p>
          <a:p>
            <a:r>
              <a:rPr lang="zh-TW" altLang="en-US" sz="4000" dirty="0">
                <a:latin typeface="Rockwell" pitchFamily="18" charset="0"/>
              </a:rPr>
              <a:t>与现有或即将发布的区块链资产标示标准</a:t>
            </a:r>
            <a:r>
              <a:rPr lang="zh-Hans" altLang="en-US" sz="4000" dirty="0">
                <a:latin typeface="Rockwell" pitchFamily="18" charset="0"/>
              </a:rPr>
              <a:t>，</a:t>
            </a:r>
            <a:r>
              <a:rPr lang="zh-TW" altLang="en-US" sz="4000" dirty="0">
                <a:latin typeface="Rockwell" pitchFamily="18" charset="0"/>
              </a:rPr>
              <a:t>如</a:t>
            </a:r>
            <a:r>
              <a:rPr lang="zh-Hans" altLang="en-US" sz="4000" dirty="0">
                <a:latin typeface="Rockwell" pitchFamily="18" charset="0"/>
              </a:rPr>
              <a:t> </a:t>
            </a:r>
            <a:r>
              <a:rPr lang="en-US" altLang="zh-Hans" sz="4000" dirty="0">
                <a:latin typeface="Rockwell" pitchFamily="18" charset="0"/>
              </a:rPr>
              <a:t>IOTA</a:t>
            </a:r>
            <a:r>
              <a:rPr lang="zh-Hans" altLang="en-US" sz="4000" dirty="0">
                <a:latin typeface="Rockwell" pitchFamily="18" charset="0"/>
              </a:rPr>
              <a:t>、</a:t>
            </a:r>
            <a:r>
              <a:rPr lang="en-US" altLang="zh-Hans" sz="4000" dirty="0" err="1">
                <a:latin typeface="Rockwell" pitchFamily="18" charset="0"/>
              </a:rPr>
              <a:t>NewtonProject</a:t>
            </a:r>
            <a:r>
              <a:rPr lang="zh-TW" altLang="en-US" sz="4000" dirty="0">
                <a:latin typeface="Rockwell" pitchFamily="18" charset="0"/>
              </a:rPr>
              <a:t>等技术对接</a:t>
            </a:r>
            <a:r>
              <a:rPr lang="zh-Hans" altLang="en-US" sz="4000" dirty="0">
                <a:latin typeface="Rockwell" pitchFamily="18" charset="0"/>
              </a:rPr>
              <a:t>。</a:t>
            </a:r>
            <a:endParaRPr lang="en-US" altLang="zh-TW" sz="4000" dirty="0">
              <a:latin typeface="Rockwell" pitchFamily="18" charset="0"/>
            </a:endParaRPr>
          </a:p>
        </p:txBody>
      </p:sp>
    </p:spTree>
    <p:extLst>
      <p:ext uri="{BB962C8B-B14F-4D97-AF65-F5344CB8AC3E}">
        <p14:creationId xmlns:p14="http://schemas.microsoft.com/office/powerpoint/2010/main" val="26030845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通过对数据资产的容器化与通证标签化</a:t>
            </a:r>
            <a:endParaRPr lang="en-US" altLang="zh-CN" dirty="0"/>
          </a:p>
        </p:txBody>
      </p:sp>
      <p:sp>
        <p:nvSpPr>
          <p:cNvPr id="31" name="Content Placeholder 2"/>
          <p:cNvSpPr>
            <a:spLocks noGrp="1"/>
          </p:cNvSpPr>
          <p:nvPr>
            <p:ph idx="1"/>
          </p:nvPr>
        </p:nvSpPr>
        <p:spPr>
          <a:xfrm>
            <a:off x="863600" y="1445381"/>
            <a:ext cx="10721297" cy="4819952"/>
          </a:xfrm>
        </p:spPr>
        <p:txBody>
          <a:bodyPr>
            <a:normAutofit/>
          </a:bodyPr>
          <a:lstStyle/>
          <a:p>
            <a:r>
              <a:rPr lang="zh-TW" altLang="en-US" sz="4000" dirty="0">
                <a:latin typeface="Rockwell" pitchFamily="18" charset="0"/>
              </a:rPr>
              <a:t>本项目将加速智能经济的发展</a:t>
            </a:r>
            <a:r>
              <a:rPr lang="zh-Hans" altLang="en-US" sz="4000" dirty="0">
                <a:latin typeface="Rockwell" pitchFamily="18" charset="0"/>
              </a:rPr>
              <a:t>， </a:t>
            </a:r>
            <a:r>
              <a:rPr lang="zh-TW" altLang="en-US" sz="4000" dirty="0">
                <a:latin typeface="Rockwell" pitchFamily="18" charset="0"/>
              </a:rPr>
              <a:t>因为</a:t>
            </a:r>
            <a:r>
              <a:rPr lang="zh-Hans" altLang="en-US" sz="4000" dirty="0">
                <a:latin typeface="Rockwell" pitchFamily="18" charset="0"/>
              </a:rPr>
              <a:t>：</a:t>
            </a:r>
            <a:endParaRPr lang="en-US" altLang="zh-Hans" sz="4000" dirty="0">
              <a:latin typeface="Rockwell" pitchFamily="18" charset="0"/>
            </a:endParaRPr>
          </a:p>
          <a:p>
            <a:pPr lvl="1"/>
            <a:r>
              <a:rPr lang="zh-TW" altLang="en-US" sz="3600" dirty="0">
                <a:latin typeface="Rockwell" pitchFamily="18" charset="0"/>
              </a:rPr>
              <a:t>软件的微服务化与通证化</a:t>
            </a:r>
            <a:r>
              <a:rPr lang="zh-Hans" altLang="en-US" sz="3600" dirty="0">
                <a:latin typeface="Rockwell" pitchFamily="18" charset="0"/>
              </a:rPr>
              <a:t>，</a:t>
            </a:r>
            <a:r>
              <a:rPr lang="zh-TW" altLang="en-US" sz="3600" dirty="0">
                <a:latin typeface="Rockwell" pitchFamily="18" charset="0"/>
              </a:rPr>
              <a:t>会增加新服务与新产品上线交易的速度</a:t>
            </a:r>
            <a:endParaRPr lang="en-US" altLang="zh-Hans" sz="3600" dirty="0">
              <a:latin typeface="Rockwell" pitchFamily="18" charset="0"/>
            </a:endParaRPr>
          </a:p>
          <a:p>
            <a:pPr lvl="1"/>
            <a:r>
              <a:rPr lang="zh-Hans" altLang="en-US" sz="3600" dirty="0">
                <a:latin typeface="Rockwell" pitchFamily="18" charset="0"/>
              </a:rPr>
              <a:t>通证</a:t>
            </a:r>
            <a:r>
              <a:rPr lang="zh-TW" altLang="en-US" sz="3600" dirty="0">
                <a:latin typeface="Rockwell" pitchFamily="18" charset="0"/>
              </a:rPr>
              <a:t>技术之确权与授权机制就是</a:t>
            </a:r>
            <a:r>
              <a:rPr lang="zh-Hans" altLang="en-US" sz="3600" dirty="0">
                <a:latin typeface="Rockwell" pitchFamily="18" charset="0"/>
              </a:rPr>
              <a:t>“</a:t>
            </a:r>
            <a:r>
              <a:rPr lang="zh-TW" altLang="en-US" sz="3600" dirty="0">
                <a:latin typeface="Rockwell" pitchFamily="18" charset="0"/>
              </a:rPr>
              <a:t>智能合约</a:t>
            </a:r>
            <a:r>
              <a:rPr lang="zh-Hans" altLang="en-US" sz="3600" dirty="0">
                <a:latin typeface="Rockwell" pitchFamily="18" charset="0"/>
              </a:rPr>
              <a:t>”</a:t>
            </a:r>
            <a:r>
              <a:rPr lang="zh-TW" altLang="en-US" sz="3600" dirty="0">
                <a:latin typeface="Rockwell" pitchFamily="18" charset="0"/>
              </a:rPr>
              <a:t>的关键技术</a:t>
            </a:r>
            <a:endParaRPr lang="en-US" altLang="zh-Hans" sz="3600" dirty="0">
              <a:latin typeface="Rockwell" pitchFamily="18" charset="0"/>
            </a:endParaRPr>
          </a:p>
          <a:p>
            <a:pPr lvl="1"/>
            <a:r>
              <a:rPr lang="zh-TW" altLang="en-US" sz="3600" dirty="0">
                <a:latin typeface="Rockwell" pitchFamily="18" charset="0"/>
              </a:rPr>
              <a:t>智能经济的规模</a:t>
            </a:r>
            <a:r>
              <a:rPr lang="zh-Hans" altLang="en-US" sz="3600" dirty="0">
                <a:latin typeface="Rockwell" pitchFamily="18" charset="0"/>
              </a:rPr>
              <a:t>，</a:t>
            </a:r>
            <a:r>
              <a:rPr lang="zh-TW" altLang="en-US" sz="3600" dirty="0">
                <a:latin typeface="Rockwell" pitchFamily="18" charset="0"/>
              </a:rPr>
              <a:t>取决于是否有更多的可被通证技术确权和授权调度的数字资产和服务</a:t>
            </a:r>
            <a:endParaRPr lang="en-US" altLang="zh-TW" sz="3600" dirty="0">
              <a:latin typeface="Rockwell" pitchFamily="18" charset="0"/>
            </a:endParaRPr>
          </a:p>
        </p:txBody>
      </p:sp>
    </p:spTree>
    <p:extLst>
      <p:ext uri="{BB962C8B-B14F-4D97-AF65-F5344CB8AC3E}">
        <p14:creationId xmlns:p14="http://schemas.microsoft.com/office/powerpoint/2010/main" val="32663603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522" y="2048327"/>
            <a:ext cx="9650590" cy="3704492"/>
          </a:xfrm>
        </p:spPr>
        <p:txBody>
          <a:bodyPr>
            <a:normAutofit fontScale="77500" lnSpcReduction="20000"/>
          </a:bodyPr>
          <a:lstStyle/>
          <a:p>
            <a:pPr marL="0" indent="0">
              <a:buNone/>
            </a:pPr>
            <a:r>
              <a:rPr lang="zh-TW" altLang="en-US" sz="4000" dirty="0">
                <a:solidFill>
                  <a:schemeClr val="bg1"/>
                </a:solidFill>
                <a:latin typeface="Rockwell" pitchFamily="18" charset="0"/>
              </a:rPr>
              <a:t>结合微服务与通证技术可以创造一个全新的数字资产交易市场</a:t>
            </a:r>
            <a:r>
              <a:rPr lang="zh-Hans" altLang="en-US" sz="4000" dirty="0">
                <a:solidFill>
                  <a:schemeClr val="bg1"/>
                </a:solidFill>
                <a:latin typeface="Rockwell" pitchFamily="18" charset="0"/>
              </a:rPr>
              <a:t> （</a:t>
            </a:r>
            <a:r>
              <a:rPr lang="zh-TW" altLang="en-US" sz="4000" dirty="0">
                <a:solidFill>
                  <a:schemeClr val="bg1"/>
                </a:solidFill>
                <a:latin typeface="Rockwell" pitchFamily="18" charset="0"/>
              </a:rPr>
              <a:t>不仅是软件</a:t>
            </a:r>
            <a:r>
              <a:rPr lang="zh-Hans" altLang="en-US" sz="4000" dirty="0">
                <a:solidFill>
                  <a:schemeClr val="bg1"/>
                </a:solidFill>
                <a:latin typeface="Rockwell" pitchFamily="18" charset="0"/>
              </a:rPr>
              <a:t>，</a:t>
            </a:r>
            <a:r>
              <a:rPr lang="zh-TW" altLang="en-US" sz="4000" dirty="0">
                <a:solidFill>
                  <a:schemeClr val="bg1"/>
                </a:solidFill>
                <a:latin typeface="Rockwell" pitchFamily="18" charset="0"/>
              </a:rPr>
              <a:t>还有配对的其他资产</a:t>
            </a:r>
            <a:r>
              <a:rPr lang="zh-Hans" altLang="en-US" sz="4000" dirty="0">
                <a:solidFill>
                  <a:schemeClr val="bg1"/>
                </a:solidFill>
                <a:latin typeface="Rockwell" pitchFamily="18" charset="0"/>
              </a:rPr>
              <a:t>）</a:t>
            </a:r>
            <a:endParaRPr lang="en-US" altLang="zh-TW" sz="4000" dirty="0">
              <a:solidFill>
                <a:schemeClr val="bg1"/>
              </a:solidFill>
              <a:latin typeface="Rockwell" pitchFamily="18" charset="0"/>
            </a:endParaRPr>
          </a:p>
          <a:p>
            <a:pPr marL="0" indent="0">
              <a:buNone/>
            </a:pPr>
            <a:endParaRPr lang="en-US" sz="4000" dirty="0">
              <a:solidFill>
                <a:schemeClr val="bg1"/>
              </a:solidFill>
              <a:latin typeface="Rockwell" pitchFamily="18" charset="0"/>
            </a:endParaRPr>
          </a:p>
          <a:p>
            <a:pPr marL="0" indent="0">
              <a:buNone/>
            </a:pPr>
            <a:r>
              <a:rPr lang="zh-TW" altLang="en-US" sz="4000" dirty="0">
                <a:solidFill>
                  <a:schemeClr val="bg1"/>
                </a:solidFill>
                <a:latin typeface="Rockwell" pitchFamily="18" charset="0"/>
              </a:rPr>
              <a:t>微信与微商的功能特征提供了现成的使用人群以及一个可突破的技术关卡</a:t>
            </a:r>
            <a:endParaRPr lang="en-US" altLang="zh-TW" sz="4000" dirty="0">
              <a:solidFill>
                <a:schemeClr val="bg1"/>
              </a:solidFill>
              <a:latin typeface="Rockwell" pitchFamily="18" charset="0"/>
            </a:endParaRPr>
          </a:p>
          <a:p>
            <a:pPr marL="0" indent="0">
              <a:buNone/>
            </a:pPr>
            <a:endParaRPr lang="en-US" sz="4000" dirty="0">
              <a:solidFill>
                <a:schemeClr val="bg1"/>
              </a:solidFill>
              <a:latin typeface="Rockwell" pitchFamily="18" charset="0"/>
            </a:endParaRPr>
          </a:p>
          <a:p>
            <a:pPr marL="0" indent="0">
              <a:buNone/>
            </a:pPr>
            <a:r>
              <a:rPr lang="zh-TW" altLang="en-US" sz="4000" dirty="0">
                <a:solidFill>
                  <a:schemeClr val="bg1"/>
                </a:solidFill>
                <a:latin typeface="Rockwell" pitchFamily="18" charset="0"/>
              </a:rPr>
              <a:t>技术弱势群体是数字资产经济的可</a:t>
            </a:r>
            <a:r>
              <a:rPr lang="zh-TW" altLang="en-US" sz="4000">
                <a:solidFill>
                  <a:schemeClr val="bg1"/>
                </a:solidFill>
                <a:latin typeface="Rockwell" pitchFamily="18" charset="0"/>
              </a:rPr>
              <a:t>拓市场蓝海</a:t>
            </a:r>
            <a:endParaRPr lang="en-US" sz="4000" dirty="0">
              <a:solidFill>
                <a:schemeClr val="bg1"/>
              </a:solidFill>
              <a:latin typeface="Rockwell" pitchFamily="18" charset="0"/>
            </a:endParaRPr>
          </a:p>
        </p:txBody>
      </p:sp>
      <p:sp>
        <p:nvSpPr>
          <p:cNvPr id="2" name="TextBox 1"/>
          <p:cNvSpPr txBox="1"/>
          <p:nvPr/>
        </p:nvSpPr>
        <p:spPr>
          <a:xfrm>
            <a:off x="5262465" y="628278"/>
            <a:ext cx="1569660" cy="923330"/>
          </a:xfrm>
          <a:prstGeom prst="rect">
            <a:avLst/>
          </a:prstGeom>
          <a:noFill/>
        </p:spPr>
        <p:txBody>
          <a:bodyPr wrap="none" rtlCol="0">
            <a:spAutoFit/>
          </a:bodyPr>
          <a:lstStyle/>
          <a:p>
            <a:r>
              <a:rPr lang="zh-TW" altLang="en-US" sz="5400" dirty="0">
                <a:solidFill>
                  <a:prstClr val="white"/>
                </a:solidFill>
                <a:latin typeface="STXinwei" panose="02010800040101010101" pitchFamily="2" charset="-122"/>
                <a:ea typeface="STXinwei" panose="02010800040101010101" pitchFamily="2" charset="-122"/>
              </a:rPr>
              <a:t>结论</a:t>
            </a:r>
            <a:endParaRPr lang="en-US" sz="540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261355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参考文献</a:t>
            </a:r>
            <a:endParaRPr lang="en-US" altLang="zh-CN" dirty="0"/>
          </a:p>
        </p:txBody>
      </p:sp>
      <p:sp>
        <p:nvSpPr>
          <p:cNvPr id="31" name="Content Placeholder 2"/>
          <p:cNvSpPr>
            <a:spLocks noGrp="1"/>
          </p:cNvSpPr>
          <p:nvPr>
            <p:ph idx="1"/>
          </p:nvPr>
        </p:nvSpPr>
        <p:spPr>
          <a:xfrm>
            <a:off x="774391" y="2301281"/>
            <a:ext cx="11142132" cy="3183468"/>
          </a:xfrm>
        </p:spPr>
        <p:txBody>
          <a:bodyPr>
            <a:normAutofit fontScale="92500" lnSpcReduction="10000"/>
          </a:bodyPr>
          <a:lstStyle/>
          <a:p>
            <a:r>
              <a:rPr lang="en-US" altLang="zh-Hans" sz="1800" dirty="0">
                <a:latin typeface="Rockwell" pitchFamily="18" charset="0"/>
              </a:rPr>
              <a:t>W. Dai, "b-money," http://</a:t>
            </a:r>
            <a:r>
              <a:rPr lang="en-US" altLang="zh-Hans" sz="1800" dirty="0" err="1">
                <a:latin typeface="Rockwell" pitchFamily="18" charset="0"/>
              </a:rPr>
              <a:t>www.weidai.com</a:t>
            </a:r>
            <a:r>
              <a:rPr lang="en-US" altLang="zh-Hans" sz="1800" dirty="0">
                <a:latin typeface="Rockwell" pitchFamily="18" charset="0"/>
              </a:rPr>
              <a:t>/</a:t>
            </a:r>
            <a:r>
              <a:rPr lang="en-US" altLang="zh-Hans" sz="1800" dirty="0" err="1">
                <a:latin typeface="Rockwell" pitchFamily="18" charset="0"/>
              </a:rPr>
              <a:t>bmoney.txt</a:t>
            </a:r>
            <a:r>
              <a:rPr lang="en-US" altLang="zh-Hans" sz="1800" dirty="0">
                <a:latin typeface="Rockwell" pitchFamily="18" charset="0"/>
              </a:rPr>
              <a:t>, 1998.</a:t>
            </a:r>
          </a:p>
          <a:p>
            <a:r>
              <a:rPr lang="en-US" altLang="zh-Hans" sz="1800" dirty="0">
                <a:latin typeface="Rockwell" pitchFamily="18" charset="0"/>
              </a:rPr>
              <a:t>S. Haber, W.S. </a:t>
            </a:r>
            <a:r>
              <a:rPr lang="en-US" altLang="zh-Hans" sz="1800" dirty="0" err="1">
                <a:latin typeface="Rockwell" pitchFamily="18" charset="0"/>
              </a:rPr>
              <a:t>Stornetta</a:t>
            </a:r>
            <a:r>
              <a:rPr lang="en-US" altLang="zh-Hans" sz="1800" dirty="0">
                <a:latin typeface="Rockwell" pitchFamily="18" charset="0"/>
              </a:rPr>
              <a:t>, "How to time-stamp a digital document," In Journal of Cryptology, </a:t>
            </a:r>
            <a:r>
              <a:rPr lang="en-US" altLang="zh-Hans" sz="1800" dirty="0" err="1">
                <a:latin typeface="Rockwell" pitchFamily="18" charset="0"/>
              </a:rPr>
              <a:t>vol</a:t>
            </a:r>
            <a:r>
              <a:rPr lang="en-US" altLang="zh-Hans" sz="1800" dirty="0">
                <a:latin typeface="Rockwell" pitchFamily="18" charset="0"/>
              </a:rPr>
              <a:t> 3, no2, pages 99-111, 1991.</a:t>
            </a:r>
          </a:p>
          <a:p>
            <a:r>
              <a:rPr lang="en-US" altLang="zh-Hans" sz="1800" dirty="0">
                <a:latin typeface="Rockwell" pitchFamily="18" charset="0"/>
              </a:rPr>
              <a:t>S. Haber, W.S. </a:t>
            </a:r>
            <a:r>
              <a:rPr lang="en-US" altLang="zh-Hans" sz="1800" dirty="0" err="1">
                <a:latin typeface="Rockwell" pitchFamily="18" charset="0"/>
              </a:rPr>
              <a:t>Stornetta</a:t>
            </a:r>
            <a:r>
              <a:rPr lang="en-US" altLang="zh-Hans" sz="1800" dirty="0">
                <a:latin typeface="Rockwell" pitchFamily="18" charset="0"/>
              </a:rPr>
              <a:t>, “Secure names for bit-strings,” In Proceedings of the 4th ACM Conference</a:t>
            </a:r>
            <a:r>
              <a:rPr lang="zh-Hans" altLang="en-US" sz="1800" dirty="0">
                <a:latin typeface="Rockwell" pitchFamily="18" charset="0"/>
              </a:rPr>
              <a:t> </a:t>
            </a:r>
            <a:r>
              <a:rPr lang="en-US" altLang="zh-Hans" sz="1800" dirty="0">
                <a:latin typeface="Rockwell" pitchFamily="18" charset="0"/>
              </a:rPr>
              <a:t>on Computer and Communications Security, pages 28-35, April 1997.</a:t>
            </a:r>
          </a:p>
          <a:p>
            <a:r>
              <a:rPr lang="en-US" altLang="zh-Hans" sz="1800" dirty="0">
                <a:latin typeface="Rockwell" pitchFamily="18" charset="0"/>
              </a:rPr>
              <a:t>A.C. Yao, “Theory and applications of trap door functions” In Proc. 23rd FOCS, pp80-91. IEEE 1982.</a:t>
            </a:r>
          </a:p>
          <a:p>
            <a:r>
              <a:rPr lang="en-US" altLang="zh-Hans" sz="1800" dirty="0">
                <a:latin typeface="Rockwell" pitchFamily="18" charset="0"/>
              </a:rPr>
              <a:t>Duplicity web page: </a:t>
            </a:r>
            <a:r>
              <a:rPr lang="en-US" altLang="zh-Hans" sz="1800" dirty="0">
                <a:latin typeface="Rockwell" pitchFamily="18" charset="0"/>
                <a:hlinkClick r:id="rId2"/>
              </a:rPr>
              <a:t>https://hub.docker.com/r/wernight/duplicity/</a:t>
            </a:r>
            <a:endParaRPr lang="en-US" altLang="zh-Hans" sz="1800" dirty="0">
              <a:latin typeface="Rockwell" pitchFamily="18" charset="0"/>
            </a:endParaRPr>
          </a:p>
          <a:p>
            <a:r>
              <a:rPr lang="en-US" altLang="zh-Hans" sz="1800" dirty="0" err="1">
                <a:latin typeface="Rockwell" pitchFamily="18" charset="0"/>
              </a:rPr>
              <a:t>Volmerize</a:t>
            </a:r>
            <a:r>
              <a:rPr lang="en-US" altLang="zh-Hans" sz="1800" dirty="0">
                <a:latin typeface="Rockwell" pitchFamily="18" charset="0"/>
              </a:rPr>
              <a:t> web page: https://</a:t>
            </a:r>
            <a:r>
              <a:rPr lang="en-US" altLang="zh-Hans" sz="1800" dirty="0" err="1">
                <a:latin typeface="Rockwell" pitchFamily="18" charset="0"/>
              </a:rPr>
              <a:t>github.com</a:t>
            </a:r>
            <a:r>
              <a:rPr lang="en-US" altLang="zh-Hans" sz="1800" dirty="0">
                <a:latin typeface="Rockwell" pitchFamily="18" charset="0"/>
              </a:rPr>
              <a:t>/</a:t>
            </a:r>
            <a:r>
              <a:rPr lang="en-US" altLang="zh-Hans" sz="1800" dirty="0" err="1">
                <a:latin typeface="Rockwell" pitchFamily="18" charset="0"/>
              </a:rPr>
              <a:t>blacklabelops</a:t>
            </a:r>
            <a:r>
              <a:rPr lang="en-US" altLang="zh-Hans" sz="1800" dirty="0">
                <a:latin typeface="Rockwell" pitchFamily="18" charset="0"/>
              </a:rPr>
              <a:t>/</a:t>
            </a:r>
            <a:r>
              <a:rPr lang="en-US" altLang="zh-Hans" sz="1800" dirty="0" err="1">
                <a:latin typeface="Rockwell" pitchFamily="18" charset="0"/>
              </a:rPr>
              <a:t>volumerize</a:t>
            </a:r>
            <a:endParaRPr lang="en-US" altLang="zh-Hans" sz="1800" dirty="0">
              <a:latin typeface="Rockwell" pitchFamily="18" charset="0"/>
            </a:endParaRPr>
          </a:p>
          <a:p>
            <a:r>
              <a:rPr lang="en-US" altLang="zh-Hans" sz="1800" dirty="0">
                <a:latin typeface="Rockwell" pitchFamily="18" charset="0"/>
              </a:rPr>
              <a:t>http://</a:t>
            </a:r>
            <a:r>
              <a:rPr lang="en-US" altLang="zh-Hans" sz="1800" dirty="0" err="1">
                <a:latin typeface="Rockwell" pitchFamily="18" charset="0"/>
              </a:rPr>
              <a:t>toyhouse.cc</a:t>
            </a:r>
            <a:endParaRPr lang="en-US" altLang="zh-Hans" sz="1800" dirty="0">
              <a:latin typeface="Rockwell" pitchFamily="18" charset="0"/>
            </a:endParaRPr>
          </a:p>
          <a:p>
            <a:r>
              <a:rPr lang="en-US" altLang="zh-Hans" sz="1800" dirty="0">
                <a:latin typeface="Rockwell" pitchFamily="18" charset="0"/>
              </a:rPr>
              <a:t>http://</a:t>
            </a:r>
            <a:r>
              <a:rPr lang="en-US" altLang="zh-Hans" sz="1800" dirty="0" err="1">
                <a:latin typeface="Rockwell" pitchFamily="18" charset="0"/>
              </a:rPr>
              <a:t>steemit.org</a:t>
            </a:r>
            <a:endParaRPr lang="en-US" altLang="zh-Hans" sz="1800" dirty="0">
              <a:latin typeface="Rockwell" pitchFamily="18" charset="0"/>
            </a:endParaRPr>
          </a:p>
        </p:txBody>
      </p:sp>
    </p:spTree>
    <p:extLst>
      <p:ext uri="{BB962C8B-B14F-4D97-AF65-F5344CB8AC3E}">
        <p14:creationId xmlns:p14="http://schemas.microsoft.com/office/powerpoint/2010/main" val="2439343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 Diagonal Corner Rectangle 15">
            <a:extLst>
              <a:ext uri="{FF2B5EF4-FFF2-40B4-BE49-F238E27FC236}">
                <a16:creationId xmlns:a16="http://schemas.microsoft.com/office/drawing/2014/main" id="{A190E29A-0C26-D340-9EA9-F44F7AB49626}"/>
              </a:ext>
            </a:extLst>
          </p:cNvPr>
          <p:cNvSpPr/>
          <p:nvPr/>
        </p:nvSpPr>
        <p:spPr>
          <a:xfrm>
            <a:off x="3612404" y="1963468"/>
            <a:ext cx="4339999" cy="336387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0" dirty="0">
              <a:latin typeface="Weibei SC" panose="03000800000000000000" pitchFamily="66" charset="-128"/>
              <a:ea typeface="Weibei SC" panose="03000800000000000000" pitchFamily="66" charset="-128"/>
            </a:endParaRPr>
          </a:p>
        </p:txBody>
      </p:sp>
      <p:sp>
        <p:nvSpPr>
          <p:cNvPr id="2" name="Title 1"/>
          <p:cNvSpPr>
            <a:spLocks noGrp="1"/>
          </p:cNvSpPr>
          <p:nvPr>
            <p:ph type="title"/>
          </p:nvPr>
        </p:nvSpPr>
        <p:spPr>
          <a:xfrm>
            <a:off x="329784" y="274638"/>
            <a:ext cx="11407514" cy="1143000"/>
          </a:xfrm>
        </p:spPr>
        <p:txBody>
          <a:bodyPr>
            <a:normAutofit/>
          </a:bodyPr>
          <a:lstStyle/>
          <a:p>
            <a:r>
              <a:rPr lang="zh-TW" altLang="en-US" dirty="0"/>
              <a:t>通证机制智能经济中的流通资产</a:t>
            </a:r>
            <a:endParaRPr lang="en-US" altLang="zh-CN" dirty="0"/>
          </a:p>
        </p:txBody>
      </p:sp>
      <p:sp>
        <p:nvSpPr>
          <p:cNvPr id="6" name="Round Diagonal Corner Rectangle 5">
            <a:extLst>
              <a:ext uri="{FF2B5EF4-FFF2-40B4-BE49-F238E27FC236}">
                <a16:creationId xmlns:a16="http://schemas.microsoft.com/office/drawing/2014/main" id="{2285D71A-6191-0A45-90BB-8132200501EF}"/>
              </a:ext>
            </a:extLst>
          </p:cNvPr>
          <p:cNvSpPr/>
          <p:nvPr/>
        </p:nvSpPr>
        <p:spPr>
          <a:xfrm>
            <a:off x="4603088" y="2190877"/>
            <a:ext cx="2314222" cy="1225777"/>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400" dirty="0">
                <a:solidFill>
                  <a:schemeClr val="tx1"/>
                </a:solidFill>
                <a:latin typeface="Weibei SC" panose="03000800000000000000" pitchFamily="66" charset="-128"/>
                <a:ea typeface="Weibei SC" panose="03000800000000000000" pitchFamily="66" charset="-128"/>
              </a:rPr>
              <a:t>基于通证技术标示的数据包</a:t>
            </a:r>
            <a:endParaRPr lang="en-US" sz="2400" dirty="0">
              <a:solidFill>
                <a:schemeClr val="tx1"/>
              </a:solidFill>
              <a:latin typeface="Weibei SC" panose="03000800000000000000" pitchFamily="66" charset="-128"/>
              <a:ea typeface="Weibei SC" panose="03000800000000000000" pitchFamily="66" charset="-128"/>
            </a:endParaRPr>
          </a:p>
        </p:txBody>
      </p:sp>
      <p:sp>
        <p:nvSpPr>
          <p:cNvPr id="7" name="Round Diagonal Corner Rectangle 6">
            <a:extLst>
              <a:ext uri="{FF2B5EF4-FFF2-40B4-BE49-F238E27FC236}">
                <a16:creationId xmlns:a16="http://schemas.microsoft.com/office/drawing/2014/main" id="{F3CD3DB8-DB6B-1841-97EA-3360A6F9EC9A}"/>
              </a:ext>
            </a:extLst>
          </p:cNvPr>
          <p:cNvSpPr/>
          <p:nvPr/>
        </p:nvSpPr>
        <p:spPr>
          <a:xfrm>
            <a:off x="4603088" y="3443564"/>
            <a:ext cx="2314222" cy="728420"/>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000" dirty="0">
                <a:solidFill>
                  <a:schemeClr val="tx1"/>
                </a:solidFill>
                <a:latin typeface="Weibei SC" panose="03000800000000000000" pitchFamily="66" charset="-128"/>
                <a:ea typeface="Weibei SC" panose="03000800000000000000" pitchFamily="66" charset="-128"/>
              </a:rPr>
              <a:t>通证化管理的</a:t>
            </a:r>
            <a:endParaRPr lang="en-US" altLang="zh-TW" sz="2000" dirty="0">
              <a:solidFill>
                <a:schemeClr val="tx1"/>
              </a:solidFill>
              <a:latin typeface="Weibei SC" panose="03000800000000000000" pitchFamily="66" charset="-128"/>
              <a:ea typeface="Weibei SC" panose="03000800000000000000" pitchFamily="66" charset="-128"/>
            </a:endParaRPr>
          </a:p>
          <a:p>
            <a:pPr algn="ctr"/>
            <a:r>
              <a:rPr lang="zh-TW" altLang="en-US" sz="2000" dirty="0">
                <a:solidFill>
                  <a:schemeClr val="tx1"/>
                </a:solidFill>
                <a:latin typeface="Weibei SC" panose="03000800000000000000" pitchFamily="66" charset="-128"/>
                <a:ea typeface="Weibei SC" panose="03000800000000000000" pitchFamily="66" charset="-128"/>
              </a:rPr>
              <a:t>可重组微服务包</a:t>
            </a:r>
            <a:endParaRPr lang="en-US" sz="2000" dirty="0">
              <a:solidFill>
                <a:schemeClr val="tx1"/>
              </a:solidFill>
              <a:latin typeface="Weibei SC" panose="03000800000000000000" pitchFamily="66" charset="-128"/>
              <a:ea typeface="Weibei SC" panose="03000800000000000000" pitchFamily="66" charset="-128"/>
            </a:endParaRPr>
          </a:p>
        </p:txBody>
      </p:sp>
      <p:sp>
        <p:nvSpPr>
          <p:cNvPr id="8" name="Round Diagonal Corner Rectangle 7">
            <a:extLst>
              <a:ext uri="{FF2B5EF4-FFF2-40B4-BE49-F238E27FC236}">
                <a16:creationId xmlns:a16="http://schemas.microsoft.com/office/drawing/2014/main" id="{B494FC71-58FD-504B-8A8B-450072E37CDE}"/>
              </a:ext>
            </a:extLst>
          </p:cNvPr>
          <p:cNvSpPr/>
          <p:nvPr/>
        </p:nvSpPr>
        <p:spPr>
          <a:xfrm>
            <a:off x="4603088" y="4282899"/>
            <a:ext cx="2314222" cy="826576"/>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000" dirty="0">
                <a:solidFill>
                  <a:schemeClr val="tx1"/>
                </a:solidFill>
                <a:latin typeface="Weibei SC" panose="03000800000000000000" pitchFamily="66" charset="-128"/>
                <a:ea typeface="Weibei SC" panose="03000800000000000000" pitchFamily="66" charset="-128"/>
              </a:rPr>
              <a:t>自动化微服务配置备份与恢复技术</a:t>
            </a:r>
            <a:endParaRPr lang="en-US" sz="2000" dirty="0">
              <a:solidFill>
                <a:schemeClr val="tx1"/>
              </a:solidFill>
              <a:latin typeface="Weibei SC" panose="03000800000000000000" pitchFamily="66" charset="-128"/>
              <a:ea typeface="Weibei SC" panose="03000800000000000000" pitchFamily="66" charset="-128"/>
            </a:endParaRPr>
          </a:p>
        </p:txBody>
      </p:sp>
      <p:pic>
        <p:nvPicPr>
          <p:cNvPr id="9" name="Picture 8">
            <a:extLst>
              <a:ext uri="{FF2B5EF4-FFF2-40B4-BE49-F238E27FC236}">
                <a16:creationId xmlns:a16="http://schemas.microsoft.com/office/drawing/2014/main" id="{C0256A4A-E78C-6C4F-A558-70A39895BE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99647" y="4323521"/>
            <a:ext cx="600107" cy="830419"/>
          </a:xfrm>
          <a:prstGeom prst="rect">
            <a:avLst/>
          </a:prstGeom>
        </p:spPr>
      </p:pic>
      <p:pic>
        <p:nvPicPr>
          <p:cNvPr id="10" name="Picture 9">
            <a:extLst>
              <a:ext uri="{FF2B5EF4-FFF2-40B4-BE49-F238E27FC236}">
                <a16:creationId xmlns:a16="http://schemas.microsoft.com/office/drawing/2014/main" id="{92E35395-8A42-FA48-A42B-D80EDD254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426752" y="3443564"/>
            <a:ext cx="1101737" cy="781699"/>
          </a:xfrm>
          <a:prstGeom prst="rect">
            <a:avLst/>
          </a:prstGeom>
        </p:spPr>
      </p:pic>
      <p:pic>
        <p:nvPicPr>
          <p:cNvPr id="11" name="Picture 2" descr="Image result for kibana screenshots">
            <a:hlinkClick r:id="rId4"/>
            <a:extLst>
              <a:ext uri="{FF2B5EF4-FFF2-40B4-BE49-F238E27FC236}">
                <a16:creationId xmlns:a16="http://schemas.microsoft.com/office/drawing/2014/main" id="{D31A3D43-7E5A-6141-8096-0749F5F0076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326778" y="2465557"/>
            <a:ext cx="1211105" cy="6764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7421388-5191-5D49-986F-0B845956BB6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91234" y="2465557"/>
            <a:ext cx="1164059" cy="715270"/>
          </a:xfrm>
          <a:prstGeom prst="rect">
            <a:avLst/>
          </a:prstGeom>
        </p:spPr>
      </p:pic>
      <p:pic>
        <p:nvPicPr>
          <p:cNvPr id="13" name="Picture 12">
            <a:extLst>
              <a:ext uri="{FF2B5EF4-FFF2-40B4-BE49-F238E27FC236}">
                <a16:creationId xmlns:a16="http://schemas.microsoft.com/office/drawing/2014/main" id="{45C1BD42-50D2-A84A-9ADF-7963D4CEAE1C}"/>
              </a:ext>
            </a:extLst>
          </p:cNvPr>
          <p:cNvPicPr>
            <a:picLocks noChangeAspect="1"/>
          </p:cNvPicPr>
          <p:nvPr/>
        </p:nvPicPr>
        <p:blipFill rotWithShape="1">
          <a:blip r:embed="rId7"/>
          <a:srcRect l="10437" r="10283" b="28278"/>
          <a:stretch/>
        </p:blipFill>
        <p:spPr>
          <a:xfrm>
            <a:off x="1305998" y="3415460"/>
            <a:ext cx="1175473" cy="755732"/>
          </a:xfrm>
          <a:prstGeom prst="rect">
            <a:avLst/>
          </a:prstGeom>
        </p:spPr>
      </p:pic>
      <p:pic>
        <p:nvPicPr>
          <p:cNvPr id="14" name="Picture 13">
            <a:extLst>
              <a:ext uri="{FF2B5EF4-FFF2-40B4-BE49-F238E27FC236}">
                <a16:creationId xmlns:a16="http://schemas.microsoft.com/office/drawing/2014/main" id="{2DE522E6-1624-F243-B1FD-A6FE97268BB8}"/>
              </a:ext>
            </a:extLst>
          </p:cNvPr>
          <p:cNvPicPr>
            <a:picLocks noChangeAspect="1"/>
          </p:cNvPicPr>
          <p:nvPr/>
        </p:nvPicPr>
        <p:blipFill rotWithShape="1">
          <a:blip r:embed="rId8"/>
          <a:srcRect l="82410" t="32198" r="2037" b="48518"/>
          <a:stretch/>
        </p:blipFill>
        <p:spPr>
          <a:xfrm>
            <a:off x="1203849" y="4297969"/>
            <a:ext cx="1318899" cy="959877"/>
          </a:xfrm>
          <a:prstGeom prst="rect">
            <a:avLst/>
          </a:prstGeom>
        </p:spPr>
      </p:pic>
      <p:sp>
        <p:nvSpPr>
          <p:cNvPr id="15" name="TextBox 14">
            <a:extLst>
              <a:ext uri="{FF2B5EF4-FFF2-40B4-BE49-F238E27FC236}">
                <a16:creationId xmlns:a16="http://schemas.microsoft.com/office/drawing/2014/main" id="{802088CD-A32D-324B-94ED-B1D047191577}"/>
              </a:ext>
            </a:extLst>
          </p:cNvPr>
          <p:cNvSpPr txBox="1"/>
          <p:nvPr/>
        </p:nvSpPr>
        <p:spPr>
          <a:xfrm>
            <a:off x="1203849" y="4696187"/>
            <a:ext cx="1338828" cy="646331"/>
          </a:xfrm>
          <a:prstGeom prst="rect">
            <a:avLst/>
          </a:prstGeom>
          <a:noFill/>
        </p:spPr>
        <p:txBody>
          <a:bodyPr wrap="none" rtlCol="0">
            <a:spAutoFit/>
          </a:bodyPr>
          <a:lstStyle/>
          <a:p>
            <a:pPr algn="ctr"/>
            <a:r>
              <a:rPr lang="zh-TW" altLang="en-US" dirty="0">
                <a:latin typeface="Weibei SC" panose="03000800000000000000" pitchFamily="66" charset="-128"/>
                <a:ea typeface="Weibei SC" panose="03000800000000000000" pitchFamily="66" charset="-128"/>
              </a:rPr>
              <a:t>网络与硬件</a:t>
            </a:r>
            <a:endParaRPr lang="en-US" altLang="zh-TW" dirty="0">
              <a:latin typeface="Weibei SC" panose="03000800000000000000" pitchFamily="66" charset="-128"/>
              <a:ea typeface="Weibei SC" panose="03000800000000000000" pitchFamily="66" charset="-128"/>
            </a:endParaRPr>
          </a:p>
          <a:p>
            <a:pPr algn="ctr"/>
            <a:r>
              <a:rPr lang="zh-TW" altLang="en-US" dirty="0">
                <a:latin typeface="Weibei SC" panose="03000800000000000000" pitchFamily="66" charset="-128"/>
                <a:ea typeface="Weibei SC" panose="03000800000000000000" pitchFamily="66" charset="-128"/>
              </a:rPr>
              <a:t>基础建设</a:t>
            </a:r>
            <a:endParaRPr lang="en-US" dirty="0">
              <a:latin typeface="Weibei SC" panose="03000800000000000000" pitchFamily="66" charset="-128"/>
              <a:ea typeface="Weibei SC" panose="03000800000000000000" pitchFamily="66" charset="-128"/>
            </a:endParaRPr>
          </a:p>
        </p:txBody>
      </p:sp>
      <p:cxnSp>
        <p:nvCxnSpPr>
          <p:cNvPr id="17" name="Straight Arrow Connector 16">
            <a:extLst>
              <a:ext uri="{FF2B5EF4-FFF2-40B4-BE49-F238E27FC236}">
                <a16:creationId xmlns:a16="http://schemas.microsoft.com/office/drawing/2014/main" id="{5428AC6D-B632-204E-A3EF-46A52CC20242}"/>
              </a:ext>
            </a:extLst>
          </p:cNvPr>
          <p:cNvCxnSpPr>
            <a:stCxn id="6" idx="0"/>
            <a:endCxn id="11" idx="1"/>
          </p:cNvCxnSpPr>
          <p:nvPr/>
        </p:nvCxnSpPr>
        <p:spPr>
          <a:xfrm flipV="1">
            <a:off x="6917310" y="2803765"/>
            <a:ext cx="2409468" cy="1"/>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C88B530-E954-A345-B4FF-99A17745F1D1}"/>
              </a:ext>
            </a:extLst>
          </p:cNvPr>
          <p:cNvCxnSpPr>
            <a:cxnSpLocks/>
            <a:stCxn id="7" idx="0"/>
            <a:endCxn id="10" idx="1"/>
          </p:cNvCxnSpPr>
          <p:nvPr/>
        </p:nvCxnSpPr>
        <p:spPr>
          <a:xfrm>
            <a:off x="6917310" y="3807774"/>
            <a:ext cx="2509442" cy="26640"/>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0AEADE3-3EA4-B946-949D-8D472C10A231}"/>
              </a:ext>
            </a:extLst>
          </p:cNvPr>
          <p:cNvCxnSpPr>
            <a:cxnSpLocks/>
            <a:stCxn id="8" idx="0"/>
            <a:endCxn id="9" idx="1"/>
          </p:cNvCxnSpPr>
          <p:nvPr/>
        </p:nvCxnSpPr>
        <p:spPr>
          <a:xfrm>
            <a:off x="6917310" y="4696187"/>
            <a:ext cx="2682337" cy="42544"/>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240B82A-51E7-1C4C-93D3-347120E6844A}"/>
              </a:ext>
            </a:extLst>
          </p:cNvPr>
          <p:cNvCxnSpPr>
            <a:cxnSpLocks/>
            <a:stCxn id="6" idx="2"/>
            <a:endCxn id="12" idx="3"/>
          </p:cNvCxnSpPr>
          <p:nvPr/>
        </p:nvCxnSpPr>
        <p:spPr>
          <a:xfrm flipH="1">
            <a:off x="2455293" y="2803766"/>
            <a:ext cx="2147795" cy="19426"/>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F2EB7A15-A407-9645-B613-B6560375D628}"/>
              </a:ext>
            </a:extLst>
          </p:cNvPr>
          <p:cNvCxnSpPr>
            <a:cxnSpLocks/>
            <a:stCxn id="7" idx="2"/>
            <a:endCxn id="13" idx="3"/>
          </p:cNvCxnSpPr>
          <p:nvPr/>
        </p:nvCxnSpPr>
        <p:spPr>
          <a:xfrm flipH="1" flipV="1">
            <a:off x="2481471" y="3793326"/>
            <a:ext cx="2121617" cy="14448"/>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0CF492A4-FB6E-0049-BC4D-B868A1876D29}"/>
              </a:ext>
            </a:extLst>
          </p:cNvPr>
          <p:cNvCxnSpPr>
            <a:cxnSpLocks/>
            <a:stCxn id="8" idx="2"/>
            <a:endCxn id="14" idx="3"/>
          </p:cNvCxnSpPr>
          <p:nvPr/>
        </p:nvCxnSpPr>
        <p:spPr>
          <a:xfrm flipH="1">
            <a:off x="2522748" y="4696187"/>
            <a:ext cx="2080340" cy="81721"/>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416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sz="4800" dirty="0"/>
              <a:t>智能经济的发展速度取决于</a:t>
            </a:r>
            <a:endParaRPr lang="en-US" altLang="zh-CN" sz="4800" dirty="0"/>
          </a:p>
        </p:txBody>
      </p:sp>
      <p:sp>
        <p:nvSpPr>
          <p:cNvPr id="10" name="Title 1">
            <a:extLst>
              <a:ext uri="{FF2B5EF4-FFF2-40B4-BE49-F238E27FC236}">
                <a16:creationId xmlns:a16="http://schemas.microsoft.com/office/drawing/2014/main" id="{F192467B-7D86-AD4D-BEE6-8667C5E77FA0}"/>
              </a:ext>
            </a:extLst>
          </p:cNvPr>
          <p:cNvSpPr txBox="1">
            <a:spLocks/>
          </p:cNvSpPr>
          <p:nvPr/>
        </p:nvSpPr>
        <p:spPr>
          <a:xfrm>
            <a:off x="588936" y="2527371"/>
            <a:ext cx="11391255" cy="2674308"/>
          </a:xfrm>
          <a:prstGeom prst="rect">
            <a:avLst/>
          </a:prstGeom>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rPr>
              <a:t>技术弱势群体能否持续挖掘新价值</a:t>
            </a:r>
            <a:endParaRPr lang="en-US" altLang="zh-TW" sz="6600" dirty="0">
              <a:solidFill>
                <a:prstClr val="white"/>
              </a:solidFill>
            </a:endParaRPr>
          </a:p>
          <a:p>
            <a:pPr lvl="0"/>
            <a:r>
              <a:rPr lang="zh-TW" altLang="en-US" sz="6600" dirty="0">
                <a:solidFill>
                  <a:prstClr val="white"/>
                </a:solidFill>
              </a:rPr>
              <a:t>并参与公平互惠的数字资产交易活动</a:t>
            </a:r>
          </a:p>
          <a:p>
            <a:pPr lvl="0"/>
            <a:endParaRPr lang="zh-TW" altLang="en-US" sz="6600" dirty="0">
              <a:solidFill>
                <a:prstClr val="white"/>
              </a:solidFill>
            </a:endParaRPr>
          </a:p>
        </p:txBody>
      </p:sp>
    </p:spTree>
    <p:extLst>
      <p:ext uri="{BB962C8B-B14F-4D97-AF65-F5344CB8AC3E}">
        <p14:creationId xmlns:p14="http://schemas.microsoft.com/office/powerpoint/2010/main" val="3502722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以</a:t>
            </a:r>
            <a:r>
              <a:rPr lang="en-US" altLang="zh-TW" dirty="0"/>
              <a:t>OpenID </a:t>
            </a:r>
            <a:r>
              <a:rPr lang="zh-TW" altLang="en-US" dirty="0"/>
              <a:t>为例的通证技术</a:t>
            </a:r>
            <a:endParaRPr lang="en-US" altLang="zh-CN" dirty="0"/>
          </a:p>
        </p:txBody>
      </p:sp>
      <p:pic>
        <p:nvPicPr>
          <p:cNvPr id="7" name="Picture 6">
            <a:extLst>
              <a:ext uri="{FF2B5EF4-FFF2-40B4-BE49-F238E27FC236}">
                <a16:creationId xmlns:a16="http://schemas.microsoft.com/office/drawing/2014/main" id="{84145329-6D37-E745-ACA9-E8088A5E73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90930" y="1581631"/>
            <a:ext cx="4685221" cy="1874088"/>
          </a:xfrm>
          <a:prstGeom prst="rect">
            <a:avLst/>
          </a:prstGeom>
        </p:spPr>
      </p:pic>
      <p:pic>
        <p:nvPicPr>
          <p:cNvPr id="6" name="Picture 5">
            <a:extLst>
              <a:ext uri="{FF2B5EF4-FFF2-40B4-BE49-F238E27FC236}">
                <a16:creationId xmlns:a16="http://schemas.microsoft.com/office/drawing/2014/main" id="{4A57FFC6-C9AC-1242-B43B-3F8E958471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90930" y="3619712"/>
            <a:ext cx="4685221" cy="2911320"/>
          </a:xfrm>
          <a:prstGeom prst="rect">
            <a:avLst/>
          </a:prstGeom>
        </p:spPr>
      </p:pic>
      <p:sp>
        <p:nvSpPr>
          <p:cNvPr id="5" name="Title 1">
            <a:extLst>
              <a:ext uri="{FF2B5EF4-FFF2-40B4-BE49-F238E27FC236}">
                <a16:creationId xmlns:a16="http://schemas.microsoft.com/office/drawing/2014/main" id="{AC7DBC95-1440-A046-8B83-1A019A643803}"/>
              </a:ext>
            </a:extLst>
          </p:cNvPr>
          <p:cNvSpPr txBox="1">
            <a:spLocks/>
          </p:cNvSpPr>
          <p:nvPr/>
        </p:nvSpPr>
        <p:spPr>
          <a:xfrm>
            <a:off x="0" y="1667271"/>
            <a:ext cx="3789463" cy="229899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rPr>
              <a:t>通证工作流：</a:t>
            </a:r>
            <a:endPar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rPr>
              <a:t>1.</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rPr>
              <a:t>确权</a:t>
            </a:r>
            <a:endPar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rPr>
              <a:t>2.</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rPr>
              <a:t>授权</a:t>
            </a:r>
            <a:endParaRPr kumimoji="0" lang="en-US" altLang="zh-CN" sz="4400" b="0" i="0" u="none" strike="noStrike" kern="1200" cap="none" spc="0" normalizeH="0" baseline="0" noProof="0" dirty="0">
              <a:ln>
                <a:noFill/>
              </a:ln>
              <a:solidFill>
                <a:prstClr val="white"/>
              </a:solidFill>
              <a:effectLst/>
              <a:uLnTx/>
              <a:uFillTx/>
              <a:latin typeface="Weibei SC" charset="-122"/>
              <a:ea typeface="Weibei SC" charset="-122"/>
            </a:endParaRPr>
          </a:p>
        </p:txBody>
      </p:sp>
      <p:pic>
        <p:nvPicPr>
          <p:cNvPr id="3" name="Picture 2">
            <a:extLst>
              <a:ext uri="{FF2B5EF4-FFF2-40B4-BE49-F238E27FC236}">
                <a16:creationId xmlns:a16="http://schemas.microsoft.com/office/drawing/2014/main" id="{38AFC658-F33B-1C4A-AED2-9453EB2E0E98}"/>
              </a:ext>
            </a:extLst>
          </p:cNvPr>
          <p:cNvPicPr>
            <a:picLocks noChangeAspect="1"/>
          </p:cNvPicPr>
          <p:nvPr/>
        </p:nvPicPr>
        <p:blipFill>
          <a:blip r:embed="rId4"/>
          <a:stretch>
            <a:fillRect/>
          </a:stretch>
        </p:blipFill>
        <p:spPr>
          <a:xfrm>
            <a:off x="8601828" y="4053524"/>
            <a:ext cx="3338111" cy="2054222"/>
          </a:xfrm>
          <a:prstGeom prst="rect">
            <a:avLst/>
          </a:prstGeom>
        </p:spPr>
      </p:pic>
      <p:pic>
        <p:nvPicPr>
          <p:cNvPr id="4" name="Picture 3">
            <a:extLst>
              <a:ext uri="{FF2B5EF4-FFF2-40B4-BE49-F238E27FC236}">
                <a16:creationId xmlns:a16="http://schemas.microsoft.com/office/drawing/2014/main" id="{26E9F22C-B353-4D44-A41F-7BF9EF8C93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7011" y="4048261"/>
            <a:ext cx="2748683" cy="2059485"/>
          </a:xfrm>
          <a:prstGeom prst="rect">
            <a:avLst/>
          </a:prstGeom>
        </p:spPr>
      </p:pic>
      <p:sp>
        <p:nvSpPr>
          <p:cNvPr id="8" name="Title 1">
            <a:extLst>
              <a:ext uri="{FF2B5EF4-FFF2-40B4-BE49-F238E27FC236}">
                <a16:creationId xmlns:a16="http://schemas.microsoft.com/office/drawing/2014/main" id="{D2401D05-F2F2-4942-AF5A-BB01D41D14A6}"/>
              </a:ext>
            </a:extLst>
          </p:cNvPr>
          <p:cNvSpPr txBox="1">
            <a:spLocks/>
          </p:cNvSpPr>
          <p:nvPr/>
        </p:nvSpPr>
        <p:spPr>
          <a:xfrm>
            <a:off x="8376151" y="2888259"/>
            <a:ext cx="3789463" cy="116000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TW" altLang="en-US" sz="3200" b="0" i="0" u="none" strike="noStrike" kern="1200" cap="none" spc="0" normalizeH="0" baseline="0" noProof="0" dirty="0">
                <a:ln>
                  <a:noFill/>
                </a:ln>
                <a:solidFill>
                  <a:prstClr val="white"/>
                </a:solidFill>
                <a:effectLst/>
                <a:uLnTx/>
                <a:uFillTx/>
                <a:latin typeface="Weibei SC" charset="-122"/>
                <a:ea typeface="Weibei SC" charset="-122"/>
              </a:rPr>
              <a:t>多方参与者的</a:t>
            </a:r>
            <a:r>
              <a:rPr kumimoji="0" lang="zh-Hans" altLang="en-US" sz="3200" b="0" i="0" u="none" strike="noStrike" kern="1200" cap="none" spc="0" normalizeH="0" baseline="0" noProof="0" dirty="0">
                <a:ln>
                  <a:noFill/>
                </a:ln>
                <a:solidFill>
                  <a:prstClr val="white"/>
                </a:solidFill>
                <a:effectLst/>
                <a:uLnTx/>
                <a:uFillTx/>
                <a:latin typeface="Weibei SC" charset="-122"/>
                <a:ea typeface="Weibei SC" charset="-122"/>
              </a:rPr>
              <a:t>确权</a:t>
            </a:r>
            <a:r>
              <a:rPr kumimoji="0" lang="zh-TW" altLang="en-US" sz="3200" b="0" i="0" u="none" strike="noStrike" kern="1200" cap="none" spc="0" normalizeH="0" baseline="0" noProof="0" dirty="0">
                <a:ln>
                  <a:noFill/>
                </a:ln>
                <a:solidFill>
                  <a:prstClr val="white"/>
                </a:solidFill>
                <a:effectLst/>
                <a:uLnTx/>
                <a:uFillTx/>
                <a:latin typeface="Weibei SC" charset="-122"/>
                <a:ea typeface="Weibei SC" charset="-122"/>
              </a:rPr>
              <a:t>与</a:t>
            </a:r>
            <a:r>
              <a:rPr kumimoji="0" lang="zh-Hans" altLang="en-US" sz="3200" b="0" i="0" u="none" strike="noStrike" kern="1200" cap="none" spc="0" normalizeH="0" baseline="0" noProof="0" dirty="0">
                <a:ln>
                  <a:noFill/>
                </a:ln>
                <a:solidFill>
                  <a:prstClr val="white"/>
                </a:solidFill>
                <a:effectLst/>
                <a:uLnTx/>
                <a:uFillTx/>
                <a:latin typeface="Weibei SC" charset="-122"/>
                <a:ea typeface="Weibei SC" charset="-122"/>
              </a:rPr>
              <a:t>授权</a:t>
            </a:r>
            <a:r>
              <a:rPr kumimoji="0" lang="zh-TW" altLang="en-US" sz="3200" b="0" i="0" u="none" strike="noStrike" kern="1200" cap="none" spc="0" normalizeH="0" baseline="0" noProof="0" dirty="0">
                <a:ln>
                  <a:noFill/>
                </a:ln>
                <a:solidFill>
                  <a:prstClr val="white"/>
                </a:solidFill>
                <a:effectLst/>
                <a:uLnTx/>
                <a:uFillTx/>
                <a:latin typeface="Weibei SC" charset="-122"/>
                <a:ea typeface="Weibei SC" charset="-122"/>
              </a:rPr>
              <a:t>工作流</a:t>
            </a:r>
            <a:endParaRPr kumimoji="0" lang="en-US" altLang="zh-CN" sz="32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1403519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基于通证</a:t>
            </a:r>
            <a:r>
              <a:rPr lang="zh-TW" altLang="en-US" dirty="0"/>
              <a:t>授权</a:t>
            </a:r>
            <a:r>
              <a:rPr lang="zh-Hans" altLang="en-US" dirty="0"/>
              <a:t>的可信计算</a:t>
            </a:r>
            <a:endParaRPr lang="en-US" altLang="zh-CN" dirty="0"/>
          </a:p>
        </p:txBody>
      </p:sp>
      <p:sp>
        <p:nvSpPr>
          <p:cNvPr id="3" name="Content Placeholder 2">
            <a:extLst>
              <a:ext uri="{FF2B5EF4-FFF2-40B4-BE49-F238E27FC236}">
                <a16:creationId xmlns:a16="http://schemas.microsoft.com/office/drawing/2014/main" id="{3738AEB6-85D6-E34E-AB9E-37D8CA88ADEA}"/>
              </a:ext>
            </a:extLst>
          </p:cNvPr>
          <p:cNvSpPr>
            <a:spLocks noGrp="1"/>
          </p:cNvSpPr>
          <p:nvPr>
            <p:ph idx="1"/>
          </p:nvPr>
        </p:nvSpPr>
        <p:spPr>
          <a:xfrm>
            <a:off x="764498" y="3841377"/>
            <a:ext cx="10972800" cy="1949823"/>
          </a:xfrm>
        </p:spPr>
        <p:txBody>
          <a:bodyPr>
            <a:normAutofit fontScale="70000" lnSpcReduction="20000"/>
          </a:bodyPr>
          <a:lstStyle/>
          <a:p>
            <a:pPr marL="0" indent="0">
              <a:buNone/>
            </a:pPr>
            <a:r>
              <a:rPr lang="zh-Hans" altLang="en-US" sz="4800" dirty="0"/>
              <a:t>没有通证</a:t>
            </a:r>
            <a:r>
              <a:rPr lang="en-US" altLang="zh-Hans" sz="4800" dirty="0"/>
              <a:t>(Token)</a:t>
            </a:r>
            <a:r>
              <a:rPr lang="zh-Hans" altLang="en-US" sz="4800" dirty="0"/>
              <a:t>，就没有可信计算，也就没有可在网络上交易的数字资产</a:t>
            </a:r>
            <a:endParaRPr lang="en-US" altLang="zh-Hans" sz="4800" dirty="0"/>
          </a:p>
          <a:p>
            <a:pPr marL="0" indent="0">
              <a:buNone/>
            </a:pPr>
            <a:r>
              <a:rPr lang="zh-Hans" altLang="en-US" sz="4800" dirty="0"/>
              <a:t> （</a:t>
            </a:r>
            <a:r>
              <a:rPr lang="en-US" altLang="zh-Hans" sz="4800" dirty="0"/>
              <a:t>Token</a:t>
            </a:r>
            <a:r>
              <a:rPr lang="zh-Hans" altLang="en-US" sz="4800" dirty="0"/>
              <a:t>不止是数字货币，数字货币是最简单的一种数字资产）</a:t>
            </a:r>
            <a:endParaRPr lang="en-US" altLang="zh-Hans" sz="4800" dirty="0"/>
          </a:p>
        </p:txBody>
      </p:sp>
      <p:sp>
        <p:nvSpPr>
          <p:cNvPr id="14" name="Content Placeholder 2">
            <a:extLst>
              <a:ext uri="{FF2B5EF4-FFF2-40B4-BE49-F238E27FC236}">
                <a16:creationId xmlns:a16="http://schemas.microsoft.com/office/drawing/2014/main" id="{13F3C752-3124-2646-AC05-45D1B4554862}"/>
              </a:ext>
            </a:extLst>
          </p:cNvPr>
          <p:cNvSpPr txBox="1">
            <a:spLocks/>
          </p:cNvSpPr>
          <p:nvPr/>
        </p:nvSpPr>
        <p:spPr>
          <a:xfrm>
            <a:off x="764498" y="2057402"/>
            <a:ext cx="10972800" cy="19498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通证 </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 </a:t>
            </a:r>
            <a:r>
              <a:rPr kumimoji="0" lang="zh-Hans" altLang="en-US" sz="5400" b="0" i="0" u="none" strike="noStrike" kern="1200" cap="none" spc="0" normalizeH="0" baseline="0" noProof="0" dirty="0">
                <a:ln>
                  <a:noFill/>
                </a:ln>
                <a:solidFill>
                  <a:srgbClr val="FF0000"/>
                </a:solidFill>
                <a:effectLst/>
                <a:uLnTx/>
                <a:uFillTx/>
                <a:latin typeface="Weibei SC" charset="-122"/>
                <a:ea typeface="Weibei SC" charset="-122"/>
              </a:rPr>
              <a:t>数字资产 </a:t>
            </a:r>
            <a:r>
              <a:rPr kumimoji="0" lang="en-US" altLang="zh-Hans" sz="5400" b="0" i="0" u="none" strike="noStrike" kern="1200" cap="none" spc="0" normalizeH="0" baseline="0" noProof="0" dirty="0">
                <a:ln>
                  <a:noFill/>
                </a:ln>
                <a:solidFill>
                  <a:srgbClr val="FF0000"/>
                </a:solidFill>
                <a:effectLst/>
                <a:uLnTx/>
                <a:uFillTx/>
                <a:latin typeface="Apple Braille Pinpoint 8 Dot" pitchFamily="2" charset="0"/>
              </a:rPr>
              <a:t>&gt;</a:t>
            </a:r>
            <a:r>
              <a:rPr kumimoji="0" lang="zh-Hans" altLang="en-US" sz="5400" b="0" i="0" u="none" strike="noStrike" kern="1200" cap="none" spc="0" normalizeH="0" baseline="0" noProof="0" dirty="0">
                <a:ln>
                  <a:noFill/>
                </a:ln>
                <a:solidFill>
                  <a:srgbClr val="FF0000"/>
                </a:solidFill>
                <a:effectLst/>
                <a:uLnTx/>
                <a:uFillTx/>
                <a:latin typeface="Apple Braille Pinpoint 8 Dot" pitchFamily="2" charset="0"/>
              </a:rPr>
              <a:t> </a:t>
            </a:r>
            <a:r>
              <a:rPr kumimoji="0" lang="zh-Hans" altLang="en-US" sz="5400" b="0" i="0" u="none" strike="noStrike" kern="1200" cap="none" spc="0" normalizeH="0" baseline="0" noProof="0" dirty="0">
                <a:ln>
                  <a:noFill/>
                </a:ln>
                <a:effectLst/>
                <a:uLnTx/>
                <a:uFillTx/>
                <a:latin typeface="Weibei SC" charset="-122"/>
                <a:ea typeface="Weibei SC" charset="-122"/>
              </a:rPr>
              <a:t>数字货币</a:t>
            </a:r>
            <a:endParaRPr kumimoji="0" lang="en-US" altLang="zh-Hans" sz="5400" b="0" i="0" u="none" strike="noStrike" kern="1200" cap="none" spc="0" normalizeH="0" baseline="0" noProof="0" dirty="0">
              <a:ln>
                <a:noFill/>
              </a:ln>
              <a:effectLst/>
              <a:uLnTx/>
              <a:uFillTx/>
              <a:latin typeface="Weibei SC" charset="-122"/>
              <a:ea typeface="Weibei SC" charset="-122"/>
            </a:endParaRPr>
          </a:p>
        </p:txBody>
      </p:sp>
    </p:spTree>
    <p:extLst>
      <p:ext uri="{BB962C8B-B14F-4D97-AF65-F5344CB8AC3E}">
        <p14:creationId xmlns:p14="http://schemas.microsoft.com/office/powerpoint/2010/main" val="2003121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a:t>
            </a:r>
            <a:r>
              <a:rPr lang="zh-TW" altLang="en-US" dirty="0"/>
              <a:t>区块链时代前</a:t>
            </a:r>
            <a:r>
              <a:rPr lang="zh-Hans" altLang="en-US" dirty="0"/>
              <a:t>）</a:t>
            </a:r>
            <a:r>
              <a:rPr lang="zh-TW" altLang="en-US" dirty="0"/>
              <a:t>的</a:t>
            </a:r>
            <a:r>
              <a:rPr lang="zh-Hans" altLang="en-US" dirty="0"/>
              <a:t>可信计算的定义</a:t>
            </a:r>
            <a:endParaRPr lang="en-US" altLang="zh-CN" dirty="0"/>
          </a:p>
        </p:txBody>
      </p:sp>
      <p:sp>
        <p:nvSpPr>
          <p:cNvPr id="3" name="Content Placeholder 2">
            <a:extLst>
              <a:ext uri="{FF2B5EF4-FFF2-40B4-BE49-F238E27FC236}">
                <a16:creationId xmlns:a16="http://schemas.microsoft.com/office/drawing/2014/main" id="{8D4E25C6-49CB-154D-B0D5-F0177F8D5141}"/>
              </a:ext>
            </a:extLst>
          </p:cNvPr>
          <p:cNvSpPr>
            <a:spLocks noGrp="1"/>
          </p:cNvSpPr>
          <p:nvPr>
            <p:ph idx="1"/>
          </p:nvPr>
        </p:nvSpPr>
        <p:spPr>
          <a:xfrm>
            <a:off x="863602" y="2167466"/>
            <a:ext cx="5573058" cy="3183468"/>
          </a:xfrm>
        </p:spPr>
        <p:txBody>
          <a:bodyPr>
            <a:normAutofit/>
          </a:bodyPr>
          <a:lstStyle/>
          <a:p>
            <a:r>
              <a:rPr lang="zh-Hans" altLang="en-US" sz="4000" dirty="0">
                <a:latin typeface="Rockwell" pitchFamily="18" charset="0"/>
              </a:rPr>
              <a:t>安全</a:t>
            </a:r>
            <a:r>
              <a:rPr lang="en-US" altLang="zh-Hans" sz="4000" dirty="0">
                <a:latin typeface="Rockwell" pitchFamily="18" charset="0"/>
              </a:rPr>
              <a:t>+</a:t>
            </a:r>
            <a:r>
              <a:rPr lang="zh-Hans" altLang="en-US" sz="4000" dirty="0">
                <a:latin typeface="Rockwell" pitchFamily="18" charset="0"/>
              </a:rPr>
              <a:t>可靠</a:t>
            </a:r>
            <a:endParaRPr lang="en-US" altLang="zh-Hans" sz="4000" dirty="0">
              <a:latin typeface="Rockwell" pitchFamily="18" charset="0"/>
            </a:endParaRPr>
          </a:p>
          <a:p>
            <a:r>
              <a:rPr lang="zh-Hans" altLang="en-US" sz="4000" dirty="0">
                <a:latin typeface="Rockwell" pitchFamily="18" charset="0"/>
              </a:rPr>
              <a:t>结果可预期</a:t>
            </a:r>
            <a:endParaRPr lang="zh-TW" altLang="en-US" sz="4000" dirty="0">
              <a:latin typeface="Rockwell" pitchFamily="18" charset="0"/>
            </a:endParaRPr>
          </a:p>
          <a:p>
            <a:r>
              <a:rPr lang="zh-Hans" altLang="en-US" sz="4000" dirty="0">
                <a:latin typeface="Rockwell" pitchFamily="18" charset="0"/>
              </a:rPr>
              <a:t>无外在干预计算结果</a:t>
            </a:r>
            <a:endParaRPr lang="en-US" altLang="zh-Hans" sz="4000" dirty="0">
              <a:latin typeface="Rockwell" pitchFamily="18" charset="0"/>
            </a:endParaRPr>
          </a:p>
        </p:txBody>
      </p:sp>
      <p:pic>
        <p:nvPicPr>
          <p:cNvPr id="4" name="Picture 3">
            <a:extLst>
              <a:ext uri="{FF2B5EF4-FFF2-40B4-BE49-F238E27FC236}">
                <a16:creationId xmlns:a16="http://schemas.microsoft.com/office/drawing/2014/main" id="{94AE37AF-73C8-3544-BE2F-2A81B143C9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02667" y="1798667"/>
            <a:ext cx="5634631" cy="3552267"/>
          </a:xfrm>
          <a:prstGeom prst="rect">
            <a:avLst/>
          </a:prstGeom>
        </p:spPr>
      </p:pic>
      <p:sp>
        <p:nvSpPr>
          <p:cNvPr id="5" name="TextBox 4">
            <a:extLst>
              <a:ext uri="{FF2B5EF4-FFF2-40B4-BE49-F238E27FC236}">
                <a16:creationId xmlns:a16="http://schemas.microsoft.com/office/drawing/2014/main" id="{2A2B3701-673A-8F40-9997-AD671B761577}"/>
              </a:ext>
            </a:extLst>
          </p:cNvPr>
          <p:cNvSpPr txBox="1"/>
          <p:nvPr/>
        </p:nvSpPr>
        <p:spPr>
          <a:xfrm>
            <a:off x="3881300" y="5731430"/>
            <a:ext cx="468589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内容摘自：可信计算现状与未来 （韩永飞）</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E779D23F-1A91-494C-88A6-76602A184FED}"/>
              </a:ext>
            </a:extLst>
          </p:cNvPr>
          <p:cNvSpPr/>
          <p:nvPr/>
        </p:nvSpPr>
        <p:spPr>
          <a:xfrm>
            <a:off x="7727578" y="3245224"/>
            <a:ext cx="1413190" cy="698373"/>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5791699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1797</TotalTime>
  <Words>2277</Words>
  <Application>Microsoft Macintosh PowerPoint</Application>
  <PresentationFormat>Widescreen</PresentationFormat>
  <Paragraphs>321</Paragraphs>
  <Slides>45</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45</vt:i4>
      </vt:variant>
    </vt:vector>
  </HeadingPairs>
  <TitlesOfParts>
    <vt:vector size="57" baseType="lpstr">
      <vt:lpstr>Adobe 繁黑體 Std B</vt:lpstr>
      <vt:lpstr>Hei</vt:lpstr>
      <vt:lpstr>宋体</vt:lpstr>
      <vt:lpstr>STXinwei</vt:lpstr>
      <vt:lpstr>Weibei SC</vt:lpstr>
      <vt:lpstr>Apple Braille Pinpoint 8 Dot</vt:lpstr>
      <vt:lpstr>Arial</vt:lpstr>
      <vt:lpstr>Calibri</vt:lpstr>
      <vt:lpstr>Rockwell</vt:lpstr>
      <vt:lpstr>1_Office Theme</vt:lpstr>
      <vt:lpstr>3_Office Theme</vt:lpstr>
      <vt:lpstr>4_Office Theme</vt:lpstr>
      <vt:lpstr>通证经济时代的数字资产管理 产品设计与进度</vt:lpstr>
      <vt:lpstr>PowerPoint Presentation</vt:lpstr>
      <vt:lpstr>信息系统内容蕴藏的数字资产？</vt:lpstr>
      <vt:lpstr>新一代的通证技术 将重新定义所有资产的确权与授权方法</vt:lpstr>
      <vt:lpstr>通证机制智能经济中的流通资产</vt:lpstr>
      <vt:lpstr>智能经济的发展速度取决于</vt:lpstr>
      <vt:lpstr>以OpenID 为例的通证技术</vt:lpstr>
      <vt:lpstr>基于通证授权的可信计算</vt:lpstr>
      <vt:lpstr>（区块链时代前）的可信计算的定义</vt:lpstr>
      <vt:lpstr>（在区块链风行之前）通证：数字资产的标签</vt:lpstr>
      <vt:lpstr>区块链：能评估可信度的数据库</vt:lpstr>
      <vt:lpstr>PowerPoint Presentation</vt:lpstr>
      <vt:lpstr>区块链扩大了可信计算的应用场景</vt:lpstr>
      <vt:lpstr>PowerPoint Presentation</vt:lpstr>
      <vt:lpstr>微信:全球最大的集中式通证经济平台</vt:lpstr>
      <vt:lpstr>区块链/DApp的商业秩序？</vt:lpstr>
      <vt:lpstr>微商通证经济有3600万销售人员</vt:lpstr>
      <vt:lpstr>通证经济的发展空间</vt:lpstr>
      <vt:lpstr>商情的搜集与推断</vt:lpstr>
      <vt:lpstr>区块链提让技术弱势群体创造可信数据</vt:lpstr>
      <vt:lpstr>区块链：时空场景中的可信标示系统</vt:lpstr>
      <vt:lpstr>以微商为例：（团队协作）的可信计算”容器”</vt:lpstr>
      <vt:lpstr>微商工作流 Workflow 容器化的典型案例</vt:lpstr>
      <vt:lpstr>区块链社区可从微商借鉴的概念</vt:lpstr>
      <vt:lpstr>通证经济的参与者应该有什么？</vt:lpstr>
      <vt:lpstr>一般社群组织应有的通证化数字资产</vt:lpstr>
      <vt:lpstr>微服务与数字资产的容器化</vt:lpstr>
      <vt:lpstr>可根据场景需求配置的通证化容器</vt:lpstr>
      <vt:lpstr>可信计算：对数字资产确权与授权</vt:lpstr>
      <vt:lpstr>PowerPoint Presentation</vt:lpstr>
      <vt:lpstr>容器技术与通证标准的结合</vt:lpstr>
      <vt:lpstr>通过工作流自动化运营数字资产</vt:lpstr>
      <vt:lpstr>PowerPoint Presentation</vt:lpstr>
      <vt:lpstr>可交易的数字资产容器</vt:lpstr>
      <vt:lpstr>统一化的（数字资产）通证流通市场</vt:lpstr>
      <vt:lpstr>PowerPoint Presentation</vt:lpstr>
      <vt:lpstr>PowerPoint Presentation</vt:lpstr>
      <vt:lpstr>PowerPoint Presentation</vt:lpstr>
      <vt:lpstr>技术小白亦可挖掘私有数据的价值</vt:lpstr>
      <vt:lpstr>PowerPoint Presentation</vt:lpstr>
      <vt:lpstr>已完成的技术工作</vt:lpstr>
      <vt:lpstr>待进行的技术工作</vt:lpstr>
      <vt:lpstr>通过对数据资产的容器化与通证标签化</vt:lpstr>
      <vt:lpstr>PowerPoint Presentation</vt:lpstr>
      <vt:lpstr>参考文献</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Categories of Digital Knowledge Containers</dc:title>
  <dc:creator>Microsoft Office User</dc:creator>
  <cp:lastModifiedBy>Microsoft Office User</cp:lastModifiedBy>
  <cp:revision>794</cp:revision>
  <cp:lastPrinted>2017-12-04T21:32:25Z</cp:lastPrinted>
  <dcterms:created xsi:type="dcterms:W3CDTF">2017-10-30T04:16:51Z</dcterms:created>
  <dcterms:modified xsi:type="dcterms:W3CDTF">2018-05-18T23:58:04Z</dcterms:modified>
</cp:coreProperties>
</file>